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6"/>
  </p:notesMasterIdLst>
  <p:sldIdLst>
    <p:sldId id="256" r:id="rId2"/>
    <p:sldId id="257" r:id="rId3"/>
    <p:sldId id="259" r:id="rId4"/>
    <p:sldId id="260" r:id="rId5"/>
    <p:sldId id="283" r:id="rId6"/>
    <p:sldId id="287" r:id="rId7"/>
    <p:sldId id="288" r:id="rId8"/>
    <p:sldId id="289" r:id="rId9"/>
    <p:sldId id="285" r:id="rId10"/>
    <p:sldId id="286" r:id="rId11"/>
    <p:sldId id="262" r:id="rId12"/>
    <p:sldId id="295" r:id="rId13"/>
    <p:sldId id="261" r:id="rId14"/>
    <p:sldId id="263" r:id="rId15"/>
    <p:sldId id="264" r:id="rId16"/>
    <p:sldId id="266" r:id="rId17"/>
    <p:sldId id="267" r:id="rId18"/>
    <p:sldId id="281" r:id="rId19"/>
    <p:sldId id="270" r:id="rId20"/>
    <p:sldId id="272" r:id="rId21"/>
    <p:sldId id="282" r:id="rId22"/>
    <p:sldId id="269" r:id="rId23"/>
    <p:sldId id="271" r:id="rId24"/>
    <p:sldId id="265" r:id="rId25"/>
    <p:sldId id="292" r:id="rId26"/>
    <p:sldId id="297" r:id="rId27"/>
    <p:sldId id="293" r:id="rId28"/>
    <p:sldId id="296" r:id="rId29"/>
    <p:sldId id="275" r:id="rId30"/>
    <p:sldId id="276" r:id="rId31"/>
    <p:sldId id="294" r:id="rId32"/>
    <p:sldId id="279" r:id="rId33"/>
    <p:sldId id="291" r:id="rId34"/>
    <p:sldId id="277" r:id="rId3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250" autoAdjust="0"/>
    <p:restoredTop sz="94660"/>
  </p:normalViewPr>
  <p:slideViewPr>
    <p:cSldViewPr snapToGrid="0">
      <p:cViewPr varScale="1">
        <p:scale>
          <a:sx n="86" d="100"/>
          <a:sy n="86" d="100"/>
        </p:scale>
        <p:origin x="734" y="67"/>
      </p:cViewPr>
      <p:guideLst/>
    </p:cSldViewPr>
  </p:slideViewPr>
  <p:notesTextViewPr>
    <p:cViewPr>
      <p:scale>
        <a:sx n="1" d="1"/>
        <a:sy n="1" d="1"/>
      </p:scale>
      <p:origin x="0" y="0"/>
    </p:cViewPr>
  </p:notesTextViewPr>
  <p:sorterViewPr>
    <p:cViewPr>
      <p:scale>
        <a:sx n="100" d="100"/>
        <a:sy n="100" d="100"/>
      </p:scale>
      <p:origin x="0" y="-6648"/>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1E01124-7989-4F69-A69B-DF2D23B6BE75}" type="datetimeFigureOut">
              <a:rPr lang="en-US" smtClean="0"/>
              <a:t>7/1/2021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9AA4692-ADDE-4D94-8D12-9863891AF0CE}" type="slidenum">
              <a:rPr lang="en-US" smtClean="0"/>
              <a:t>‹#›</a:t>
            </a:fld>
            <a:endParaRPr lang="en-US"/>
          </a:p>
        </p:txBody>
      </p:sp>
    </p:spTree>
    <p:extLst>
      <p:ext uri="{BB962C8B-B14F-4D97-AF65-F5344CB8AC3E}">
        <p14:creationId xmlns:p14="http://schemas.microsoft.com/office/powerpoint/2010/main" val="31223148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3147609"/>
            <a:ext cx="12231160" cy="612648"/>
            <a:chOff x="-16934" y="3147609"/>
            <a:chExt cx="12231160" cy="612648"/>
          </a:xfrm>
        </p:grpSpPr>
        <p:pic>
          <p:nvPicPr>
            <p:cNvPr id="17" name="Picture 16" descr="HDRibbonTitle-UniformTrim.png"/>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00AF579F-E42B-4C53-ACA5-F694FAA58DA1}" type="datetimeFigureOut">
              <a:rPr lang="en-IN" smtClean="0"/>
              <a:t>01-07-2021</a:t>
            </a:fld>
            <a:endParaRPr lang="en-IN"/>
          </a:p>
        </p:txBody>
      </p:sp>
      <p:sp>
        <p:nvSpPr>
          <p:cNvPr id="5" name="Footer Placeholder 4"/>
          <p:cNvSpPr>
            <a:spLocks noGrp="1"/>
          </p:cNvSpPr>
          <p:nvPr>
            <p:ph type="ftr" sz="quarter" idx="11"/>
          </p:nvPr>
        </p:nvSpPr>
        <p:spPr>
          <a:xfrm>
            <a:off x="2692397" y="5037663"/>
            <a:ext cx="5214635" cy="279400"/>
          </a:xfrm>
        </p:spPr>
        <p:txBody>
          <a:bodyPr/>
          <a:lstStyle/>
          <a:p>
            <a:endParaRPr lang="en-IN"/>
          </a:p>
        </p:txBody>
      </p:sp>
      <p:sp>
        <p:nvSpPr>
          <p:cNvPr id="6" name="Slide Number Placeholder 5"/>
          <p:cNvSpPr>
            <a:spLocks noGrp="1"/>
          </p:cNvSpPr>
          <p:nvPr>
            <p:ph type="sldNum" sz="quarter" idx="12"/>
          </p:nvPr>
        </p:nvSpPr>
        <p:spPr>
          <a:xfrm>
            <a:off x="8956900" y="5037663"/>
            <a:ext cx="551167" cy="279400"/>
          </a:xfrm>
        </p:spPr>
        <p:txBody>
          <a:bodyPr/>
          <a:lstStyle/>
          <a:p>
            <a:fld id="{60F27375-7477-4EBE-BA33-B78D2421C5A4}" type="slidenum">
              <a:rPr lang="en-IN" smtClean="0"/>
              <a:t>‹#›</a:t>
            </a:fld>
            <a:endParaRPr lang="en-IN"/>
          </a:p>
        </p:txBody>
      </p:sp>
    </p:spTree>
    <p:extLst>
      <p:ext uri="{BB962C8B-B14F-4D97-AF65-F5344CB8AC3E}">
        <p14:creationId xmlns:p14="http://schemas.microsoft.com/office/powerpoint/2010/main" val="31559289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0AF579F-E42B-4C53-ACA5-F694FAA58DA1}" type="datetimeFigureOut">
              <a:rPr lang="en-IN" smtClean="0"/>
              <a:t>01-07-2021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0F27375-7477-4EBE-BA33-B78D2421C5A4}" type="slidenum">
              <a:rPr lang="en-IN" smtClean="0"/>
              <a:t>‹#›</a:t>
            </a:fld>
            <a:endParaRPr lang="en-IN"/>
          </a:p>
        </p:txBody>
      </p:sp>
    </p:spTree>
    <p:extLst>
      <p:ext uri="{BB962C8B-B14F-4D97-AF65-F5344CB8AC3E}">
        <p14:creationId xmlns:p14="http://schemas.microsoft.com/office/powerpoint/2010/main" val="13806319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0AF579F-E42B-4C53-ACA5-F694FAA58DA1}" type="datetimeFigureOut">
              <a:rPr lang="en-IN" smtClean="0"/>
              <a:t>01-07-2021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0F27375-7477-4EBE-BA33-B78D2421C5A4}" type="slidenum">
              <a:rPr lang="en-IN" smtClean="0"/>
              <a:t>‹#›</a:t>
            </a:fld>
            <a:endParaRPr lang="en-IN"/>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2532802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0AF579F-E42B-4C53-ACA5-F694FAA58DA1}" type="datetimeFigureOut">
              <a:rPr lang="en-IN" smtClean="0"/>
              <a:t>01-07-2021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0F27375-7477-4EBE-BA33-B78D2421C5A4}" type="slidenum">
              <a:rPr lang="en-IN" smtClean="0"/>
              <a:t>‹#›</a:t>
            </a:fld>
            <a:endParaRPr lang="en-IN"/>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711840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0AF579F-E42B-4C53-ACA5-F694FAA58DA1}" type="datetimeFigureOut">
              <a:rPr lang="en-IN" smtClean="0"/>
              <a:t>01-07-2021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0F27375-7477-4EBE-BA33-B78D2421C5A4}" type="slidenum">
              <a:rPr lang="en-IN" smtClean="0"/>
              <a:t>‹#›</a:t>
            </a:fld>
            <a:endParaRPr lang="en-IN"/>
          </a:p>
        </p:txBody>
      </p:sp>
    </p:spTree>
    <p:extLst>
      <p:ext uri="{BB962C8B-B14F-4D97-AF65-F5344CB8AC3E}">
        <p14:creationId xmlns:p14="http://schemas.microsoft.com/office/powerpoint/2010/main" val="328196524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0AF579F-E42B-4C53-ACA5-F694FAA58DA1}" type="datetimeFigureOut">
              <a:rPr lang="en-IN" smtClean="0"/>
              <a:t>01-07-2021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0F27375-7477-4EBE-BA33-B78D2421C5A4}" type="slidenum">
              <a:rPr lang="en-IN" smtClean="0"/>
              <a:t>‹#›</a:t>
            </a:fld>
            <a:endParaRPr lang="en-IN"/>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191630439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0AF579F-E42B-4C53-ACA5-F694FAA58DA1}" type="datetimeFigureOut">
              <a:rPr lang="en-IN" smtClean="0"/>
              <a:t>01-07-2021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0F27375-7477-4EBE-BA33-B78D2421C5A4}" type="slidenum">
              <a:rPr lang="en-IN" smtClean="0"/>
              <a:t>‹#›</a:t>
            </a:fld>
            <a:endParaRPr lang="en-IN"/>
          </a:p>
        </p:txBody>
      </p:sp>
    </p:spTree>
    <p:extLst>
      <p:ext uri="{BB962C8B-B14F-4D97-AF65-F5344CB8AC3E}">
        <p14:creationId xmlns:p14="http://schemas.microsoft.com/office/powerpoint/2010/main" val="156623318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0AF579F-E42B-4C53-ACA5-F694FAA58DA1}" type="datetimeFigureOut">
              <a:rPr lang="en-IN" smtClean="0"/>
              <a:t>01-07-2021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0F27375-7477-4EBE-BA33-B78D2421C5A4}" type="slidenum">
              <a:rPr lang="en-IN" smtClean="0"/>
              <a:t>‹#›</a:t>
            </a:fld>
            <a:endParaRPr lang="en-IN"/>
          </a:p>
        </p:txBody>
      </p:sp>
    </p:spTree>
    <p:extLst>
      <p:ext uri="{BB962C8B-B14F-4D97-AF65-F5344CB8AC3E}">
        <p14:creationId xmlns:p14="http://schemas.microsoft.com/office/powerpoint/2010/main" val="88761118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0AF579F-E42B-4C53-ACA5-F694FAA58DA1}" type="datetimeFigureOut">
              <a:rPr lang="en-IN" smtClean="0"/>
              <a:t>01-07-2021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0F27375-7477-4EBE-BA33-B78D2421C5A4}" type="slidenum">
              <a:rPr lang="en-IN" smtClean="0"/>
              <a:t>‹#›</a:t>
            </a:fld>
            <a:endParaRPr lang="en-IN"/>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27612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0AF579F-E42B-4C53-ACA5-F694FAA58DA1}" type="datetimeFigureOut">
              <a:rPr lang="en-IN" smtClean="0"/>
              <a:t>01-07-2021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0F27375-7477-4EBE-BA33-B78D2421C5A4}" type="slidenum">
              <a:rPr lang="en-IN" smtClean="0"/>
              <a:t>‹#›</a:t>
            </a:fld>
            <a:endParaRPr lang="en-IN"/>
          </a:p>
        </p:txBody>
      </p:sp>
    </p:spTree>
    <p:extLst>
      <p:ext uri="{BB962C8B-B14F-4D97-AF65-F5344CB8AC3E}">
        <p14:creationId xmlns:p14="http://schemas.microsoft.com/office/powerpoint/2010/main" val="4836206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0AF579F-E42B-4C53-ACA5-F694FAA58DA1}" type="datetimeFigureOut">
              <a:rPr lang="en-IN" smtClean="0"/>
              <a:t>01-07-2021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0F27375-7477-4EBE-BA33-B78D2421C5A4}" type="slidenum">
              <a:rPr lang="en-IN" smtClean="0"/>
              <a:t>‹#›</a:t>
            </a:fld>
            <a:endParaRPr lang="en-IN"/>
          </a:p>
        </p:txBody>
      </p:sp>
    </p:spTree>
    <p:extLst>
      <p:ext uri="{BB962C8B-B14F-4D97-AF65-F5344CB8AC3E}">
        <p14:creationId xmlns:p14="http://schemas.microsoft.com/office/powerpoint/2010/main" val="8173593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0AF579F-E42B-4C53-ACA5-F694FAA58DA1}" type="datetimeFigureOut">
              <a:rPr lang="en-IN" smtClean="0"/>
              <a:t>01-07-2021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0F27375-7477-4EBE-BA33-B78D2421C5A4}" type="slidenum">
              <a:rPr lang="en-IN" smtClean="0"/>
              <a:t>‹#›</a:t>
            </a:fld>
            <a:endParaRPr lang="en-IN"/>
          </a:p>
        </p:txBody>
      </p:sp>
    </p:spTree>
    <p:extLst>
      <p:ext uri="{BB962C8B-B14F-4D97-AF65-F5344CB8AC3E}">
        <p14:creationId xmlns:p14="http://schemas.microsoft.com/office/powerpoint/2010/main" val="42759537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0AF579F-E42B-4C53-ACA5-F694FAA58DA1}" type="datetimeFigureOut">
              <a:rPr lang="en-IN" smtClean="0"/>
              <a:t>01-07-2021</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60F27375-7477-4EBE-BA33-B78D2421C5A4}" type="slidenum">
              <a:rPr lang="en-IN" smtClean="0"/>
              <a:t>‹#›</a:t>
            </a:fld>
            <a:endParaRPr lang="en-IN"/>
          </a:p>
        </p:txBody>
      </p:sp>
    </p:spTree>
    <p:extLst>
      <p:ext uri="{BB962C8B-B14F-4D97-AF65-F5344CB8AC3E}">
        <p14:creationId xmlns:p14="http://schemas.microsoft.com/office/powerpoint/2010/main" val="7766027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0AF579F-E42B-4C53-ACA5-F694FAA58DA1}" type="datetimeFigureOut">
              <a:rPr lang="en-IN" smtClean="0"/>
              <a:t>01-07-2021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60F27375-7477-4EBE-BA33-B78D2421C5A4}" type="slidenum">
              <a:rPr lang="en-IN" smtClean="0"/>
              <a:t>‹#›</a:t>
            </a:fld>
            <a:endParaRPr lang="en-IN"/>
          </a:p>
        </p:txBody>
      </p:sp>
    </p:spTree>
    <p:extLst>
      <p:ext uri="{BB962C8B-B14F-4D97-AF65-F5344CB8AC3E}">
        <p14:creationId xmlns:p14="http://schemas.microsoft.com/office/powerpoint/2010/main" val="32695260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0AF579F-E42B-4C53-ACA5-F694FAA58DA1}" type="datetimeFigureOut">
              <a:rPr lang="en-IN" smtClean="0"/>
              <a:t>01-07-2021</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60F27375-7477-4EBE-BA33-B78D2421C5A4}" type="slidenum">
              <a:rPr lang="en-IN" smtClean="0"/>
              <a:t>‹#›</a:t>
            </a:fld>
            <a:endParaRPr lang="en-IN"/>
          </a:p>
        </p:txBody>
      </p:sp>
    </p:spTree>
    <p:extLst>
      <p:ext uri="{BB962C8B-B14F-4D97-AF65-F5344CB8AC3E}">
        <p14:creationId xmlns:p14="http://schemas.microsoft.com/office/powerpoint/2010/main" val="42600811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0AF579F-E42B-4C53-ACA5-F694FAA58DA1}" type="datetimeFigureOut">
              <a:rPr lang="en-IN" smtClean="0"/>
              <a:t>01-07-2021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0F27375-7477-4EBE-BA33-B78D2421C5A4}" type="slidenum">
              <a:rPr lang="en-IN" smtClean="0"/>
              <a:t>‹#›</a:t>
            </a:fld>
            <a:endParaRPr lang="en-IN"/>
          </a:p>
        </p:txBody>
      </p:sp>
    </p:spTree>
    <p:extLst>
      <p:ext uri="{BB962C8B-B14F-4D97-AF65-F5344CB8AC3E}">
        <p14:creationId xmlns:p14="http://schemas.microsoft.com/office/powerpoint/2010/main" val="2481076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0AF579F-E42B-4C53-ACA5-F694FAA58DA1}" type="datetimeFigureOut">
              <a:rPr lang="en-IN" smtClean="0"/>
              <a:t>01-07-2021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0F27375-7477-4EBE-BA33-B78D2421C5A4}" type="slidenum">
              <a:rPr lang="en-IN" smtClean="0"/>
              <a:t>‹#›</a:t>
            </a:fld>
            <a:endParaRPr lang="en-IN"/>
          </a:p>
        </p:txBody>
      </p:sp>
    </p:spTree>
    <p:extLst>
      <p:ext uri="{BB962C8B-B14F-4D97-AF65-F5344CB8AC3E}">
        <p14:creationId xmlns:p14="http://schemas.microsoft.com/office/powerpoint/2010/main" val="4201771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00AF579F-E42B-4C53-ACA5-F694FAA58DA1}" type="datetimeFigureOut">
              <a:rPr lang="en-IN" smtClean="0"/>
              <a:t>01-07-2021</a:t>
            </a:fld>
            <a:endParaRPr lang="en-IN"/>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IN"/>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60F27375-7477-4EBE-BA33-B78D2421C5A4}" type="slidenum">
              <a:rPr lang="en-IN" smtClean="0"/>
              <a:t>‹#›</a:t>
            </a:fld>
            <a:endParaRPr lang="en-IN"/>
          </a:p>
        </p:txBody>
      </p:sp>
    </p:spTree>
    <p:extLst>
      <p:ext uri="{BB962C8B-B14F-4D97-AF65-F5344CB8AC3E}">
        <p14:creationId xmlns:p14="http://schemas.microsoft.com/office/powerpoint/2010/main" val="395221879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hyperlink" Target="https://www.electronicscomp.com/towerpro-sg90-9gm-micro-servo-motor?gclid=CjwKCAiAv4n9BRA9EiwA30WND_y-pTaBdOVjiRX_UBM8at-7OCJrDxzTOjapRVRVALc4ileG-BmhEBoCM68QAvD_BwE" TargetMode="External"/><Relationship Id="rId2" Type="http://schemas.openxmlformats.org/officeDocument/2006/relationships/hyperlink" Target="https://www.electronicscomp.com/16x2-1602-character-green-lcd-display-india?search=Lcd%2016x2" TargetMode="External"/><Relationship Id="rId1" Type="http://schemas.openxmlformats.org/officeDocument/2006/relationships/slideLayout" Target="../slideLayouts/slideLayout2.xml"/><Relationship Id="rId4" Type="http://schemas.openxmlformats.org/officeDocument/2006/relationships/hyperlink" Target="https://www.roboelements.com/product/mfrc-522-rc522-module-rf-ic-card-reader-sensor-rfid-module/?gclid=CjwKCAiAv4n9BRA9EiwA30WND9T7o8QrfUJvrA_z6O97lcZslcu3eecivZh_CdEO0h-CX-JPhCvPdRoCrQAQAvD_BwE"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BFDEB-129B-41EC-A785-562FAA04626C}"/>
              </a:ext>
            </a:extLst>
          </p:cNvPr>
          <p:cNvSpPr>
            <a:spLocks noGrp="1"/>
          </p:cNvSpPr>
          <p:nvPr>
            <p:ph type="ctrTitle"/>
          </p:nvPr>
        </p:nvSpPr>
        <p:spPr>
          <a:xfrm>
            <a:off x="3240349" y="2159347"/>
            <a:ext cx="6187735" cy="1754163"/>
          </a:xfrm>
          <a:noFill/>
          <a:ln>
            <a:noFill/>
          </a:ln>
        </p:spPr>
        <p:txBody>
          <a:bodyPr>
            <a:normAutofit fontScale="90000"/>
          </a:bodyPr>
          <a:lstStyle/>
          <a:p>
            <a:r>
              <a:rPr lang="en-IN" sz="2400" b="1" dirty="0"/>
              <a:t>Final Year Project</a:t>
            </a:r>
            <a:br>
              <a:rPr lang="en-IN" sz="2400" b="1" dirty="0"/>
            </a:br>
            <a:r>
              <a:rPr lang="en-IN" sz="2400" b="1" dirty="0"/>
              <a:t>Presentation</a:t>
            </a:r>
            <a:br>
              <a:rPr lang="en-IN" sz="2400" b="1" dirty="0"/>
            </a:br>
            <a:r>
              <a:rPr lang="en-IN" sz="2400" b="1" dirty="0"/>
              <a:t>on</a:t>
            </a:r>
            <a:br>
              <a:rPr lang="en-IN" sz="2400" dirty="0"/>
            </a:br>
            <a:r>
              <a:rPr lang="en-IN" sz="4000" b="1" dirty="0">
                <a:solidFill>
                  <a:schemeClr val="accent5"/>
                </a:solidFill>
              </a:rPr>
              <a:t>Reward Based Intelligent </a:t>
            </a:r>
            <a:br>
              <a:rPr lang="en-IN" sz="4000" b="1" dirty="0">
                <a:solidFill>
                  <a:schemeClr val="accent5"/>
                </a:solidFill>
              </a:rPr>
            </a:br>
            <a:r>
              <a:rPr lang="en-IN" sz="4000" b="1" dirty="0">
                <a:solidFill>
                  <a:schemeClr val="accent5"/>
                </a:solidFill>
              </a:rPr>
              <a:t>Garbage System</a:t>
            </a:r>
          </a:p>
        </p:txBody>
      </p:sp>
      <p:pic>
        <p:nvPicPr>
          <p:cNvPr id="5" name="Picture 4">
            <a:extLst>
              <a:ext uri="{FF2B5EF4-FFF2-40B4-BE49-F238E27FC236}">
                <a16:creationId xmlns:a16="http://schemas.microsoft.com/office/drawing/2014/main" id="{E46A7386-498D-43B0-9119-202F47DE6AE9}"/>
              </a:ext>
            </a:extLst>
          </p:cNvPr>
          <p:cNvPicPr>
            <a:picLocks noChangeAspect="1"/>
          </p:cNvPicPr>
          <p:nvPr/>
        </p:nvPicPr>
        <p:blipFill rotWithShape="1">
          <a:blip r:embed="rId2">
            <a:extLst>
              <a:ext uri="{28A0092B-C50C-407E-A947-70E740481C1C}">
                <a14:useLocalDpi xmlns:a14="http://schemas.microsoft.com/office/drawing/2010/main" val="0"/>
              </a:ext>
            </a:extLst>
          </a:blip>
          <a:srcRect r="83469"/>
          <a:stretch/>
        </p:blipFill>
        <p:spPr>
          <a:xfrm>
            <a:off x="911064" y="645353"/>
            <a:ext cx="1459633" cy="1456290"/>
          </a:xfrm>
          <a:prstGeom prst="rect">
            <a:avLst/>
          </a:prstGeom>
          <a:noFill/>
        </p:spPr>
      </p:pic>
      <p:sp>
        <p:nvSpPr>
          <p:cNvPr id="3" name="TextBox 2">
            <a:extLst>
              <a:ext uri="{FF2B5EF4-FFF2-40B4-BE49-F238E27FC236}">
                <a16:creationId xmlns:a16="http://schemas.microsoft.com/office/drawing/2014/main" id="{C76976E2-02C7-4489-AE09-0094FE604117}"/>
              </a:ext>
            </a:extLst>
          </p:cNvPr>
          <p:cNvSpPr txBox="1"/>
          <p:nvPr/>
        </p:nvSpPr>
        <p:spPr>
          <a:xfrm>
            <a:off x="2259107" y="686188"/>
            <a:ext cx="7873660" cy="1077218"/>
          </a:xfrm>
          <a:prstGeom prst="rect">
            <a:avLst/>
          </a:prstGeom>
          <a:noFill/>
        </p:spPr>
        <p:txBody>
          <a:bodyPr wrap="square" rtlCol="0">
            <a:spAutoFit/>
          </a:bodyPr>
          <a:lstStyle/>
          <a:p>
            <a:pPr algn="ctr"/>
            <a:r>
              <a:rPr lang="en-IN" sz="3200" b="1" dirty="0">
                <a:latin typeface="+mj-lt"/>
              </a:rPr>
              <a:t>RAJKIYA ENGINEERING COLLEGE, </a:t>
            </a:r>
          </a:p>
          <a:p>
            <a:pPr algn="ctr"/>
            <a:r>
              <a:rPr lang="en-IN" sz="3200" b="1" dirty="0">
                <a:latin typeface="+mj-lt"/>
              </a:rPr>
              <a:t>SONBHADRA</a:t>
            </a:r>
          </a:p>
        </p:txBody>
      </p:sp>
      <p:sp>
        <p:nvSpPr>
          <p:cNvPr id="6" name="TextBox 5">
            <a:extLst>
              <a:ext uri="{FF2B5EF4-FFF2-40B4-BE49-F238E27FC236}">
                <a16:creationId xmlns:a16="http://schemas.microsoft.com/office/drawing/2014/main" id="{DE52FEB2-19F5-4B67-8C96-1214BC1AEB05}"/>
              </a:ext>
            </a:extLst>
          </p:cNvPr>
          <p:cNvSpPr txBox="1"/>
          <p:nvPr/>
        </p:nvSpPr>
        <p:spPr>
          <a:xfrm>
            <a:off x="1028602" y="4903113"/>
            <a:ext cx="4513030" cy="461665"/>
          </a:xfrm>
          <a:prstGeom prst="rect">
            <a:avLst/>
          </a:prstGeom>
          <a:noFill/>
        </p:spPr>
        <p:txBody>
          <a:bodyPr wrap="none" rtlCol="0">
            <a:spAutoFit/>
          </a:bodyPr>
          <a:lstStyle/>
          <a:p>
            <a:r>
              <a:rPr lang="en-IN" sz="2400" dirty="0"/>
              <a:t>Guide:  Prof. </a:t>
            </a:r>
            <a:r>
              <a:rPr lang="en-IN" sz="2400" dirty="0" err="1"/>
              <a:t>Dr.</a:t>
            </a:r>
            <a:r>
              <a:rPr lang="en-IN" sz="2400" dirty="0"/>
              <a:t> Dharmendra Dixit</a:t>
            </a:r>
          </a:p>
        </p:txBody>
      </p:sp>
      <p:sp>
        <p:nvSpPr>
          <p:cNvPr id="7" name="TextBox 6">
            <a:extLst>
              <a:ext uri="{FF2B5EF4-FFF2-40B4-BE49-F238E27FC236}">
                <a16:creationId xmlns:a16="http://schemas.microsoft.com/office/drawing/2014/main" id="{41561106-E448-486A-BC1F-530AC1C4CF0A}"/>
              </a:ext>
            </a:extLst>
          </p:cNvPr>
          <p:cNvSpPr txBox="1"/>
          <p:nvPr/>
        </p:nvSpPr>
        <p:spPr>
          <a:xfrm>
            <a:off x="1010848" y="5258246"/>
            <a:ext cx="4713342" cy="461665"/>
          </a:xfrm>
          <a:prstGeom prst="rect">
            <a:avLst/>
          </a:prstGeom>
          <a:noFill/>
        </p:spPr>
        <p:txBody>
          <a:bodyPr wrap="none" rtlCol="0">
            <a:spAutoFit/>
          </a:bodyPr>
          <a:lstStyle/>
          <a:p>
            <a:r>
              <a:rPr lang="en-IN" sz="2400" dirty="0"/>
              <a:t>Co Guide:  Prof. Mr. Prashant Pandey</a:t>
            </a:r>
          </a:p>
        </p:txBody>
      </p:sp>
      <p:sp>
        <p:nvSpPr>
          <p:cNvPr id="8" name="Title 1">
            <a:extLst>
              <a:ext uri="{FF2B5EF4-FFF2-40B4-BE49-F238E27FC236}">
                <a16:creationId xmlns:a16="http://schemas.microsoft.com/office/drawing/2014/main" id="{1F35DB5A-9730-418D-8773-A769638B90D5}"/>
              </a:ext>
            </a:extLst>
          </p:cNvPr>
          <p:cNvSpPr txBox="1">
            <a:spLocks/>
          </p:cNvSpPr>
          <p:nvPr/>
        </p:nvSpPr>
        <p:spPr>
          <a:xfrm>
            <a:off x="9233857" y="3692897"/>
            <a:ext cx="2499282" cy="677556"/>
          </a:xfrm>
          <a:prstGeom prst="rect">
            <a:avLst/>
          </a:prstGeom>
          <a:effectLst/>
        </p:spPr>
        <p:txBody>
          <a:bodyPr vert="horz" lIns="91440" tIns="45720" rIns="91440" bIns="45720" rtlCol="0" anchor="b">
            <a:normAutofit fontScale="92500" lnSpcReduction="20000"/>
          </a:bodyPr>
          <a:lstStyle>
            <a:lvl1pPr algn="ctr" defTabSz="457200" rtl="0" eaLnBrk="1" latinLnBrk="0" hangingPunct="1">
              <a:spcBef>
                <a:spcPct val="0"/>
              </a:spcBef>
              <a:buNone/>
              <a:defRPr sz="5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sz="2400" dirty="0"/>
              <a:t>Presented By:</a:t>
            </a:r>
          </a:p>
          <a:p>
            <a:r>
              <a:rPr lang="en-IN" sz="2400" dirty="0"/>
              <a:t>Group 13</a:t>
            </a:r>
          </a:p>
        </p:txBody>
      </p:sp>
      <p:sp>
        <p:nvSpPr>
          <p:cNvPr id="9" name="Content Placeholder 2">
            <a:extLst>
              <a:ext uri="{FF2B5EF4-FFF2-40B4-BE49-F238E27FC236}">
                <a16:creationId xmlns:a16="http://schemas.microsoft.com/office/drawing/2014/main" id="{BC9D5B69-5AA0-4A7B-A378-5E29BD1C5FC5}"/>
              </a:ext>
            </a:extLst>
          </p:cNvPr>
          <p:cNvSpPr txBox="1">
            <a:spLocks/>
          </p:cNvSpPr>
          <p:nvPr/>
        </p:nvSpPr>
        <p:spPr>
          <a:xfrm>
            <a:off x="9588061" y="4237288"/>
            <a:ext cx="2499282" cy="2206636"/>
          </a:xfrm>
          <a:prstGeom prst="rect">
            <a:avLst/>
          </a:prstGeom>
        </p:spPr>
        <p:txBody>
          <a:bodyPr vert="horz" lIns="91440" tIns="45720" rIns="91440" bIns="45720" rtlCol="0" anchor="t">
            <a:normAutofit lnSpcReduction="10000"/>
          </a:bodyPr>
          <a:lstStyle>
            <a:lvl1pPr marL="0" indent="0" algn="ctr" defTabSz="457200" rtl="0" eaLnBrk="1" latinLnBrk="0" hangingPunct="1">
              <a:spcBef>
                <a:spcPct val="20000"/>
              </a:spcBef>
              <a:spcAft>
                <a:spcPts val="600"/>
              </a:spcAft>
              <a:buClr>
                <a:schemeClr val="accent1"/>
              </a:buClr>
              <a:buSzPct val="11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buClr>
              <a:buSzPct val="11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buClr>
              <a:buSzPct val="11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buClr>
              <a:buSzPct val="11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buClr>
              <a:buSzPct val="11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buClr>
              <a:buSzPct val="11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buClr>
              <a:buSzPct val="11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buClr>
              <a:buSzPct val="11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buClr>
              <a:buSzPct val="115000"/>
              <a:buFont typeface="Arial"/>
              <a:buNone/>
              <a:defRPr sz="1400" kern="1200" cap="none">
                <a:solidFill>
                  <a:schemeClr val="tx1">
                    <a:tint val="75000"/>
                  </a:schemeClr>
                </a:solidFill>
                <a:effectLst/>
                <a:latin typeface="+mn-lt"/>
                <a:ea typeface="+mn-ea"/>
                <a:cs typeface="+mn-cs"/>
              </a:defRPr>
            </a:lvl9pPr>
          </a:lstStyle>
          <a:p>
            <a:pPr algn="l"/>
            <a:r>
              <a:rPr lang="en-IN" dirty="0"/>
              <a:t>Abhishek Nigam</a:t>
            </a:r>
          </a:p>
          <a:p>
            <a:pPr algn="l"/>
            <a:r>
              <a:rPr lang="en-IN" dirty="0"/>
              <a:t>Vinay Prajapati</a:t>
            </a:r>
          </a:p>
          <a:p>
            <a:pPr algn="l"/>
            <a:r>
              <a:rPr lang="en-IN" dirty="0" err="1"/>
              <a:t>Ratnesh</a:t>
            </a:r>
            <a:r>
              <a:rPr lang="en-IN" dirty="0"/>
              <a:t> Chaudhary</a:t>
            </a:r>
          </a:p>
          <a:p>
            <a:pPr algn="l"/>
            <a:r>
              <a:rPr lang="en-IN" dirty="0" err="1"/>
              <a:t>Arhan</a:t>
            </a:r>
            <a:r>
              <a:rPr lang="en-IN" dirty="0"/>
              <a:t> Shekhar</a:t>
            </a:r>
          </a:p>
          <a:p>
            <a:pPr algn="l"/>
            <a:r>
              <a:rPr lang="en-IN" dirty="0"/>
              <a:t>Anjali Gautam</a:t>
            </a:r>
          </a:p>
          <a:p>
            <a:pPr algn="l"/>
            <a:endParaRPr lang="en-IN" dirty="0"/>
          </a:p>
        </p:txBody>
      </p:sp>
    </p:spTree>
    <p:extLst>
      <p:ext uri="{BB962C8B-B14F-4D97-AF65-F5344CB8AC3E}">
        <p14:creationId xmlns:p14="http://schemas.microsoft.com/office/powerpoint/2010/main" val="12766582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918A2E-6A66-4263-88D6-EDAF26A55D03}"/>
              </a:ext>
            </a:extLst>
          </p:cNvPr>
          <p:cNvSpPr/>
          <p:nvPr/>
        </p:nvSpPr>
        <p:spPr>
          <a:xfrm>
            <a:off x="559293" y="563277"/>
            <a:ext cx="10884024" cy="4964629"/>
          </a:xfrm>
          <a:prstGeom prst="rect">
            <a:avLst/>
          </a:prstGeom>
        </p:spPr>
        <p:txBody>
          <a:bodyPr wrap="square">
            <a:spAutoFit/>
          </a:bodyPr>
          <a:lstStyle/>
          <a:p>
            <a:r>
              <a:rPr lang="en-US" sz="3200" b="1" dirty="0"/>
              <a:t>2.  Reward part of Dustbin</a:t>
            </a:r>
          </a:p>
          <a:p>
            <a:pPr marL="457200" indent="-457200">
              <a:lnSpc>
                <a:spcPct val="150000"/>
              </a:lnSpc>
              <a:buFont typeface="Wingdings" panose="05000000000000000000" pitchFamily="2" charset="2"/>
              <a:buChar char="Ø"/>
            </a:pPr>
            <a:r>
              <a:rPr lang="en-US" sz="2400" dirty="0"/>
              <a:t>People will get some reward points for every dump of waste.</a:t>
            </a:r>
          </a:p>
          <a:p>
            <a:pPr marL="457200" indent="-457200">
              <a:lnSpc>
                <a:spcPct val="150000"/>
              </a:lnSpc>
              <a:buFont typeface="Wingdings" panose="05000000000000000000" pitchFamily="2" charset="2"/>
              <a:buChar char="Ø"/>
            </a:pPr>
            <a:r>
              <a:rPr lang="en-US" sz="2400" dirty="0"/>
              <a:t>People have to register online to earn reward points.</a:t>
            </a:r>
          </a:p>
          <a:p>
            <a:pPr marL="457200" indent="-457200">
              <a:lnSpc>
                <a:spcPct val="150000"/>
              </a:lnSpc>
              <a:buFont typeface="Wingdings" panose="05000000000000000000" pitchFamily="2" charset="2"/>
              <a:buChar char="Ø"/>
            </a:pPr>
            <a:r>
              <a:rPr lang="en-US" sz="2400" dirty="0"/>
              <a:t>After registration people would get smart card i.e. RF-tag whose ID is linked with the bin.</a:t>
            </a:r>
          </a:p>
          <a:p>
            <a:pPr marL="457200" indent="-457200">
              <a:lnSpc>
                <a:spcPct val="150000"/>
              </a:lnSpc>
              <a:buFont typeface="Wingdings" panose="05000000000000000000" pitchFamily="2" charset="2"/>
              <a:buChar char="Ø"/>
            </a:pPr>
            <a:r>
              <a:rPr lang="en-US" sz="2400" dirty="0"/>
              <a:t>Users have to flash the smart card (RFID CARD) on the card reader of the garbage bin to access their account for garbage deposition.</a:t>
            </a:r>
          </a:p>
          <a:p>
            <a:pPr marL="457200" indent="-457200">
              <a:lnSpc>
                <a:spcPct val="150000"/>
              </a:lnSpc>
              <a:buFont typeface="Wingdings" panose="05000000000000000000" pitchFamily="2" charset="2"/>
              <a:buChar char="Ø"/>
            </a:pPr>
            <a:r>
              <a:rPr lang="en-US" sz="2400" dirty="0"/>
              <a:t>After dumping the garbage the verified user will easily get his reward point. </a:t>
            </a:r>
          </a:p>
          <a:p>
            <a:pPr>
              <a:lnSpc>
                <a:spcPct val="150000"/>
              </a:lnSpc>
            </a:pPr>
            <a:endParaRPr lang="en-US" sz="2400" b="1" u="sng" dirty="0"/>
          </a:p>
        </p:txBody>
      </p:sp>
    </p:spTree>
    <p:extLst>
      <p:ext uri="{BB962C8B-B14F-4D97-AF65-F5344CB8AC3E}">
        <p14:creationId xmlns:p14="http://schemas.microsoft.com/office/powerpoint/2010/main" val="29341461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39D7D0-839B-45BD-84AD-3BC2420F125D}"/>
              </a:ext>
            </a:extLst>
          </p:cNvPr>
          <p:cNvSpPr>
            <a:spLocks noGrp="1"/>
          </p:cNvSpPr>
          <p:nvPr>
            <p:ph type="title"/>
          </p:nvPr>
        </p:nvSpPr>
        <p:spPr>
          <a:xfrm>
            <a:off x="1414183" y="739588"/>
            <a:ext cx="9363633" cy="577726"/>
          </a:xfrm>
        </p:spPr>
        <p:txBody>
          <a:bodyPr>
            <a:noAutofit/>
          </a:bodyPr>
          <a:lstStyle/>
          <a:p>
            <a:r>
              <a:rPr lang="en-IN" sz="3200" b="1" dirty="0"/>
              <a:t>BLOCK DIAGRAM</a:t>
            </a:r>
          </a:p>
        </p:txBody>
      </p:sp>
      <p:pic>
        <p:nvPicPr>
          <p:cNvPr id="7" name="Content Placeholder 6">
            <a:extLst>
              <a:ext uri="{FF2B5EF4-FFF2-40B4-BE49-F238E27FC236}">
                <a16:creationId xmlns:a16="http://schemas.microsoft.com/office/drawing/2014/main" id="{FF445369-B96A-4C50-9BDB-80ADEC832E0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39161" y="1568737"/>
            <a:ext cx="8313677" cy="4203968"/>
          </a:xfrm>
        </p:spPr>
      </p:pic>
    </p:spTree>
    <p:extLst>
      <p:ext uri="{BB962C8B-B14F-4D97-AF65-F5344CB8AC3E}">
        <p14:creationId xmlns:p14="http://schemas.microsoft.com/office/powerpoint/2010/main" val="37896874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0F87711-DE30-41FB-931C-CC6FF9051DC6}"/>
              </a:ext>
            </a:extLst>
          </p:cNvPr>
          <p:cNvSpPr txBox="1"/>
          <p:nvPr/>
        </p:nvSpPr>
        <p:spPr>
          <a:xfrm>
            <a:off x="674702" y="523782"/>
            <a:ext cx="10821881" cy="5755422"/>
          </a:xfrm>
          <a:prstGeom prst="rect">
            <a:avLst/>
          </a:prstGeom>
          <a:noFill/>
        </p:spPr>
        <p:txBody>
          <a:bodyPr wrap="square" rtlCol="0">
            <a:spAutoFit/>
          </a:bodyPr>
          <a:lstStyle/>
          <a:p>
            <a:pPr algn="ctr"/>
            <a:r>
              <a:rPr lang="en-US" sz="3200" b="1" dirty="0"/>
              <a:t>ACTION PLAN</a:t>
            </a:r>
          </a:p>
          <a:p>
            <a:r>
              <a:rPr lang="en-US" sz="2400" dirty="0"/>
              <a:t>THERE ARE THREE SECTION IN DUSTBIN </a:t>
            </a:r>
          </a:p>
          <a:p>
            <a:pPr algn="ctr"/>
            <a:r>
              <a:rPr lang="en-US" sz="2400" b="1" dirty="0"/>
              <a:t>FIRST SECTION</a:t>
            </a:r>
          </a:p>
          <a:p>
            <a:pPr marL="457200" indent="-457200" algn="just">
              <a:buFont typeface="Wingdings" panose="05000000000000000000" pitchFamily="2" charset="2"/>
              <a:buChar char="Ø"/>
            </a:pPr>
            <a:r>
              <a:rPr lang="en-US" sz="2400" dirty="0"/>
              <a:t> The card reader on the dustbin scan the RF-ID then servo motor open the lid of the dustbin.</a:t>
            </a:r>
          </a:p>
          <a:p>
            <a:pPr algn="ctr"/>
            <a:r>
              <a:rPr lang="en-US" sz="2400" b="1" dirty="0"/>
              <a:t>SECOND SECTION</a:t>
            </a:r>
          </a:p>
          <a:p>
            <a:pPr marL="457200" indent="-457200" algn="just">
              <a:buFont typeface="Wingdings" panose="05000000000000000000" pitchFamily="2" charset="2"/>
              <a:buChar char="Ø"/>
            </a:pPr>
            <a:r>
              <a:rPr lang="en-US" sz="2400" dirty="0"/>
              <a:t> The inductive sensor check the type of garbage i.e., metallic or non-metallic and it segregate it with the help of another  servo motor.</a:t>
            </a:r>
          </a:p>
          <a:p>
            <a:pPr algn="just"/>
            <a:endParaRPr lang="en-US" sz="2400" dirty="0"/>
          </a:p>
          <a:p>
            <a:pPr algn="ctr"/>
            <a:r>
              <a:rPr lang="en-US" sz="2400" b="1" dirty="0"/>
              <a:t>THIRD SECTION</a:t>
            </a:r>
            <a:endParaRPr lang="en-US" sz="2400" dirty="0"/>
          </a:p>
          <a:p>
            <a:pPr marL="457200" indent="-457200" algn="just">
              <a:buFont typeface="Wingdings" panose="05000000000000000000" pitchFamily="2" charset="2"/>
              <a:buChar char="Ø"/>
            </a:pPr>
            <a:r>
              <a:rPr lang="en-US" sz="2400" dirty="0"/>
              <a:t>Storage of waste. When the bin gets 75% full, then a alert notification would sent to the officials by </a:t>
            </a:r>
            <a:r>
              <a:rPr lang="en-US" sz="2400" dirty="0" err="1"/>
              <a:t>NodeMCU</a:t>
            </a:r>
            <a:r>
              <a:rPr lang="en-US" sz="2400" dirty="0"/>
              <a:t> with the help of Ultrasonic sensor.</a:t>
            </a:r>
          </a:p>
          <a:p>
            <a:pPr algn="just"/>
            <a:endParaRPr lang="en-US" sz="2400" dirty="0"/>
          </a:p>
          <a:p>
            <a:pPr marL="457200" indent="-457200" algn="just">
              <a:buFont typeface="Wingdings" panose="05000000000000000000" pitchFamily="2" charset="2"/>
              <a:buChar char="Ø"/>
            </a:pPr>
            <a:r>
              <a:rPr lang="en-US" sz="2400" dirty="0"/>
              <a:t>The Rf-Id tag would give access to the verified user to earn reward point.</a:t>
            </a:r>
          </a:p>
          <a:p>
            <a:pPr marL="457200" indent="-457200" algn="just">
              <a:buFont typeface="Wingdings" panose="05000000000000000000" pitchFamily="2" charset="2"/>
              <a:buChar char="Ø"/>
            </a:pPr>
            <a:r>
              <a:rPr lang="en-US" sz="2400" dirty="0"/>
              <a:t>The reward points will reflect on the RBIGS portal.</a:t>
            </a:r>
          </a:p>
        </p:txBody>
      </p:sp>
      <p:sp>
        <p:nvSpPr>
          <p:cNvPr id="3" name="TextBox 2">
            <a:extLst>
              <a:ext uri="{FF2B5EF4-FFF2-40B4-BE49-F238E27FC236}">
                <a16:creationId xmlns:a16="http://schemas.microsoft.com/office/drawing/2014/main" id="{6CE6754E-F5BC-4936-9F53-5BDECE5744E7}"/>
              </a:ext>
            </a:extLst>
          </p:cNvPr>
          <p:cNvSpPr txBox="1"/>
          <p:nvPr/>
        </p:nvSpPr>
        <p:spPr>
          <a:xfrm>
            <a:off x="816744" y="5495276"/>
            <a:ext cx="10724225" cy="1077218"/>
          </a:xfrm>
          <a:prstGeom prst="rect">
            <a:avLst/>
          </a:prstGeom>
          <a:noFill/>
        </p:spPr>
        <p:txBody>
          <a:bodyPr wrap="square" rtlCol="0">
            <a:spAutoFit/>
          </a:bodyPr>
          <a:lstStyle/>
          <a:p>
            <a:endParaRPr lang="en-US" sz="3200" b="1" dirty="0"/>
          </a:p>
          <a:p>
            <a:endParaRPr lang="en-US" sz="3200" b="1" dirty="0"/>
          </a:p>
        </p:txBody>
      </p:sp>
    </p:spTree>
    <p:extLst>
      <p:ext uri="{BB962C8B-B14F-4D97-AF65-F5344CB8AC3E}">
        <p14:creationId xmlns:p14="http://schemas.microsoft.com/office/powerpoint/2010/main" val="13311990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BB58F-BFEB-48FC-80C0-4A8AC8C03875}"/>
              </a:ext>
            </a:extLst>
          </p:cNvPr>
          <p:cNvSpPr>
            <a:spLocks noGrp="1"/>
          </p:cNvSpPr>
          <p:nvPr>
            <p:ph type="title"/>
          </p:nvPr>
        </p:nvSpPr>
        <p:spPr>
          <a:xfrm>
            <a:off x="1925172" y="628719"/>
            <a:ext cx="8341656" cy="644961"/>
          </a:xfrm>
        </p:spPr>
        <p:txBody>
          <a:bodyPr>
            <a:normAutofit/>
          </a:bodyPr>
          <a:lstStyle/>
          <a:p>
            <a:r>
              <a:rPr lang="en-IN" sz="3200" b="1" dirty="0"/>
              <a:t>FEATURE OF PROJECT</a:t>
            </a:r>
          </a:p>
        </p:txBody>
      </p:sp>
      <p:sp>
        <p:nvSpPr>
          <p:cNvPr id="3" name="Content Placeholder 2">
            <a:extLst>
              <a:ext uri="{FF2B5EF4-FFF2-40B4-BE49-F238E27FC236}">
                <a16:creationId xmlns:a16="http://schemas.microsoft.com/office/drawing/2014/main" id="{D8D80091-D943-49AD-AC90-E70162F5F9B4}"/>
              </a:ext>
            </a:extLst>
          </p:cNvPr>
          <p:cNvSpPr>
            <a:spLocks noGrp="1"/>
          </p:cNvSpPr>
          <p:nvPr>
            <p:ph idx="1"/>
          </p:nvPr>
        </p:nvSpPr>
        <p:spPr>
          <a:xfrm>
            <a:off x="1447799" y="3355707"/>
            <a:ext cx="9296397" cy="2134980"/>
          </a:xfrm>
        </p:spPr>
        <p:txBody>
          <a:bodyPr/>
          <a:lstStyle/>
          <a:p>
            <a:pPr>
              <a:buClr>
                <a:schemeClr val="tx1"/>
              </a:buClr>
              <a:buFont typeface="Wingdings" panose="05000000000000000000" pitchFamily="2" charset="2"/>
              <a:buChar char="Ø"/>
            </a:pPr>
            <a:r>
              <a:rPr lang="en-US" dirty="0"/>
              <a:t>It will be fully automatic without human interface.</a:t>
            </a:r>
          </a:p>
          <a:p>
            <a:pPr>
              <a:buClr>
                <a:schemeClr val="tx1"/>
              </a:buClr>
              <a:buFont typeface="Wingdings" panose="05000000000000000000" pitchFamily="2" charset="2"/>
              <a:buChar char="Ø"/>
            </a:pPr>
            <a:r>
              <a:rPr lang="en-US" dirty="0"/>
              <a:t>Whoever needs to dump the garbage will have one Rf-Id using which they can earn rewards points.</a:t>
            </a:r>
          </a:p>
          <a:p>
            <a:pPr>
              <a:buClr>
                <a:schemeClr val="tx1"/>
              </a:buClr>
              <a:buFont typeface="Wingdings" panose="05000000000000000000" pitchFamily="2" charset="2"/>
              <a:buChar char="Ø"/>
            </a:pPr>
            <a:r>
              <a:rPr lang="en-US" dirty="0"/>
              <a:t>They can redeem their rewards points, in form of coupon discount etc.</a:t>
            </a:r>
            <a:endParaRPr lang="en-IN" dirty="0"/>
          </a:p>
        </p:txBody>
      </p:sp>
      <p:sp>
        <p:nvSpPr>
          <p:cNvPr id="4" name="TextBox 3">
            <a:extLst>
              <a:ext uri="{FF2B5EF4-FFF2-40B4-BE49-F238E27FC236}">
                <a16:creationId xmlns:a16="http://schemas.microsoft.com/office/drawing/2014/main" id="{F0B4F014-F6B4-40AF-8DA6-0F76D32CAE17}"/>
              </a:ext>
            </a:extLst>
          </p:cNvPr>
          <p:cNvSpPr txBox="1"/>
          <p:nvPr/>
        </p:nvSpPr>
        <p:spPr>
          <a:xfrm>
            <a:off x="1295401" y="1714529"/>
            <a:ext cx="9601195" cy="1200329"/>
          </a:xfrm>
          <a:prstGeom prst="rect">
            <a:avLst/>
          </a:prstGeom>
          <a:noFill/>
        </p:spPr>
        <p:txBody>
          <a:bodyPr wrap="square" rtlCol="0">
            <a:spAutoFit/>
          </a:bodyPr>
          <a:lstStyle/>
          <a:p>
            <a:r>
              <a:rPr lang="en-IN" sz="2400" dirty="0"/>
              <a:t>There are various FEATURES of our project. It can offer number of advantages to the people. Our project has some of the most countable features that have mentioned below :- </a:t>
            </a:r>
          </a:p>
        </p:txBody>
      </p:sp>
    </p:spTree>
    <p:extLst>
      <p:ext uri="{BB962C8B-B14F-4D97-AF65-F5344CB8AC3E}">
        <p14:creationId xmlns:p14="http://schemas.microsoft.com/office/powerpoint/2010/main" val="40534421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63962F-F343-44FB-978F-CD88F3078045}"/>
              </a:ext>
            </a:extLst>
          </p:cNvPr>
          <p:cNvSpPr>
            <a:spLocks noGrp="1"/>
          </p:cNvSpPr>
          <p:nvPr>
            <p:ph type="title"/>
          </p:nvPr>
        </p:nvSpPr>
        <p:spPr>
          <a:xfrm>
            <a:off x="1211917" y="982133"/>
            <a:ext cx="9603574" cy="576262"/>
          </a:xfrm>
        </p:spPr>
        <p:txBody>
          <a:bodyPr>
            <a:noAutofit/>
          </a:bodyPr>
          <a:lstStyle/>
          <a:p>
            <a:r>
              <a:rPr lang="en-IN" sz="3200" b="1" dirty="0"/>
              <a:t>PROJECT PART</a:t>
            </a:r>
          </a:p>
        </p:txBody>
      </p:sp>
      <p:sp>
        <p:nvSpPr>
          <p:cNvPr id="3" name="Text Placeholder 2">
            <a:extLst>
              <a:ext uri="{FF2B5EF4-FFF2-40B4-BE49-F238E27FC236}">
                <a16:creationId xmlns:a16="http://schemas.microsoft.com/office/drawing/2014/main" id="{3D20571C-D84B-4D3B-AFC2-0F70A76515F4}"/>
              </a:ext>
            </a:extLst>
          </p:cNvPr>
          <p:cNvSpPr>
            <a:spLocks noGrp="1"/>
          </p:cNvSpPr>
          <p:nvPr>
            <p:ph type="body" idx="1"/>
          </p:nvPr>
        </p:nvSpPr>
        <p:spPr/>
        <p:txBody>
          <a:bodyPr/>
          <a:lstStyle/>
          <a:p>
            <a:r>
              <a:rPr lang="en-IN" b="1" dirty="0">
                <a:solidFill>
                  <a:schemeClr val="tx1"/>
                </a:solidFill>
              </a:rPr>
              <a:t>Hardware Part</a:t>
            </a:r>
          </a:p>
        </p:txBody>
      </p:sp>
      <p:sp>
        <p:nvSpPr>
          <p:cNvPr id="4" name="Content Placeholder 3">
            <a:extLst>
              <a:ext uri="{FF2B5EF4-FFF2-40B4-BE49-F238E27FC236}">
                <a16:creationId xmlns:a16="http://schemas.microsoft.com/office/drawing/2014/main" id="{5200F5BD-02C6-4BC7-AB2A-08B273CD6237}"/>
              </a:ext>
            </a:extLst>
          </p:cNvPr>
          <p:cNvSpPr>
            <a:spLocks noGrp="1"/>
          </p:cNvSpPr>
          <p:nvPr>
            <p:ph sz="half" idx="2"/>
          </p:nvPr>
        </p:nvSpPr>
        <p:spPr/>
        <p:txBody>
          <a:bodyPr/>
          <a:lstStyle/>
          <a:p>
            <a:pPr marL="0" indent="0">
              <a:buNone/>
            </a:pPr>
            <a:r>
              <a:rPr lang="en-IN" dirty="0"/>
              <a:t>This part of project consist of electronics circuitry and all the electronics devices. </a:t>
            </a:r>
          </a:p>
        </p:txBody>
      </p:sp>
      <p:sp>
        <p:nvSpPr>
          <p:cNvPr id="5" name="Text Placeholder 4">
            <a:extLst>
              <a:ext uri="{FF2B5EF4-FFF2-40B4-BE49-F238E27FC236}">
                <a16:creationId xmlns:a16="http://schemas.microsoft.com/office/drawing/2014/main" id="{98433E29-28D9-4228-9654-FB6E4C6050FF}"/>
              </a:ext>
            </a:extLst>
          </p:cNvPr>
          <p:cNvSpPr>
            <a:spLocks noGrp="1"/>
          </p:cNvSpPr>
          <p:nvPr>
            <p:ph type="body" sz="quarter" idx="3"/>
          </p:nvPr>
        </p:nvSpPr>
        <p:spPr/>
        <p:txBody>
          <a:bodyPr/>
          <a:lstStyle/>
          <a:p>
            <a:r>
              <a:rPr lang="en-IN" b="1" dirty="0">
                <a:solidFill>
                  <a:schemeClr val="tx1"/>
                </a:solidFill>
              </a:rPr>
              <a:t>Web Part</a:t>
            </a:r>
          </a:p>
        </p:txBody>
      </p:sp>
      <p:sp>
        <p:nvSpPr>
          <p:cNvPr id="6" name="Content Placeholder 5">
            <a:extLst>
              <a:ext uri="{FF2B5EF4-FFF2-40B4-BE49-F238E27FC236}">
                <a16:creationId xmlns:a16="http://schemas.microsoft.com/office/drawing/2014/main" id="{821EAA54-97EB-42F6-A847-A08772352BA9}"/>
              </a:ext>
            </a:extLst>
          </p:cNvPr>
          <p:cNvSpPr>
            <a:spLocks noGrp="1"/>
          </p:cNvSpPr>
          <p:nvPr>
            <p:ph sz="quarter" idx="4"/>
          </p:nvPr>
        </p:nvSpPr>
        <p:spPr/>
        <p:txBody>
          <a:bodyPr/>
          <a:lstStyle/>
          <a:p>
            <a:pPr marL="0" indent="0">
              <a:buNone/>
            </a:pPr>
            <a:r>
              <a:rPr lang="en-IN" dirty="0"/>
              <a:t>This part of project will take care people data and anyone can see their rewards points.</a:t>
            </a:r>
          </a:p>
        </p:txBody>
      </p:sp>
    </p:spTree>
    <p:extLst>
      <p:ext uri="{BB962C8B-B14F-4D97-AF65-F5344CB8AC3E}">
        <p14:creationId xmlns:p14="http://schemas.microsoft.com/office/powerpoint/2010/main" val="26283568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23334-ECAB-4601-A117-28CA61728DED}"/>
              </a:ext>
            </a:extLst>
          </p:cNvPr>
          <p:cNvSpPr>
            <a:spLocks noGrp="1"/>
          </p:cNvSpPr>
          <p:nvPr>
            <p:ph type="title"/>
          </p:nvPr>
        </p:nvSpPr>
        <p:spPr>
          <a:xfrm>
            <a:off x="1295401" y="645956"/>
            <a:ext cx="9601196" cy="1303867"/>
          </a:xfrm>
        </p:spPr>
        <p:txBody>
          <a:bodyPr>
            <a:normAutofit/>
          </a:bodyPr>
          <a:lstStyle/>
          <a:p>
            <a:r>
              <a:rPr lang="en-IN" sz="3200" b="1" dirty="0"/>
              <a:t>HARDWARE PART</a:t>
            </a:r>
          </a:p>
        </p:txBody>
      </p:sp>
      <p:sp>
        <p:nvSpPr>
          <p:cNvPr id="3" name="Content Placeholder 2">
            <a:extLst>
              <a:ext uri="{FF2B5EF4-FFF2-40B4-BE49-F238E27FC236}">
                <a16:creationId xmlns:a16="http://schemas.microsoft.com/office/drawing/2014/main" id="{B69C92DF-0707-4B9E-A0BE-E46CEE6D426D}"/>
              </a:ext>
            </a:extLst>
          </p:cNvPr>
          <p:cNvSpPr>
            <a:spLocks noGrp="1"/>
          </p:cNvSpPr>
          <p:nvPr>
            <p:ph idx="1"/>
          </p:nvPr>
        </p:nvSpPr>
        <p:spPr>
          <a:xfrm>
            <a:off x="1295401" y="2180414"/>
            <a:ext cx="9601196" cy="3318936"/>
          </a:xfrm>
        </p:spPr>
        <p:txBody>
          <a:bodyPr>
            <a:normAutofit lnSpcReduction="10000"/>
          </a:bodyPr>
          <a:lstStyle/>
          <a:p>
            <a:pPr>
              <a:buClr>
                <a:schemeClr val="tx1"/>
              </a:buClr>
              <a:buFont typeface="Wingdings" panose="05000000000000000000" pitchFamily="2" charset="2"/>
              <a:buChar char="Ø"/>
            </a:pPr>
            <a:r>
              <a:rPr lang="en-IN" dirty="0"/>
              <a:t>Arduino UNO</a:t>
            </a:r>
          </a:p>
          <a:p>
            <a:pPr>
              <a:buClr>
                <a:schemeClr val="tx1"/>
              </a:buClr>
              <a:buFont typeface="Wingdings" panose="05000000000000000000" pitchFamily="2" charset="2"/>
              <a:buChar char="Ø"/>
            </a:pPr>
            <a:r>
              <a:rPr lang="en-IN" dirty="0"/>
              <a:t>Lcd</a:t>
            </a:r>
          </a:p>
          <a:p>
            <a:pPr>
              <a:buClr>
                <a:schemeClr val="tx1"/>
              </a:buClr>
              <a:buFont typeface="Wingdings" panose="05000000000000000000" pitchFamily="2" charset="2"/>
              <a:buChar char="Ø"/>
            </a:pPr>
            <a:r>
              <a:rPr lang="en-IN" dirty="0"/>
              <a:t>Node MCU</a:t>
            </a:r>
          </a:p>
          <a:p>
            <a:pPr>
              <a:buClr>
                <a:schemeClr val="tx1"/>
              </a:buClr>
              <a:buFont typeface="Wingdings" panose="05000000000000000000" pitchFamily="2" charset="2"/>
              <a:buChar char="Ø"/>
            </a:pPr>
            <a:r>
              <a:rPr lang="en-IN" dirty="0"/>
              <a:t>Servo Motor</a:t>
            </a:r>
          </a:p>
          <a:p>
            <a:pPr>
              <a:buClr>
                <a:schemeClr val="tx1"/>
              </a:buClr>
              <a:buFont typeface="Wingdings" panose="05000000000000000000" pitchFamily="2" charset="2"/>
              <a:buChar char="Ø"/>
            </a:pPr>
            <a:r>
              <a:rPr lang="en-IN" dirty="0"/>
              <a:t>RF-ID Reader and Tags</a:t>
            </a:r>
          </a:p>
          <a:p>
            <a:pPr>
              <a:buClr>
                <a:schemeClr val="tx1"/>
              </a:buClr>
              <a:buFont typeface="Wingdings" panose="05000000000000000000" pitchFamily="2" charset="2"/>
              <a:buChar char="Ø"/>
            </a:pPr>
            <a:r>
              <a:rPr lang="en-IN" dirty="0"/>
              <a:t>Ultrasonic sensor</a:t>
            </a:r>
          </a:p>
          <a:p>
            <a:pPr>
              <a:buClr>
                <a:schemeClr val="tx1"/>
              </a:buClr>
              <a:buFont typeface="Wingdings" panose="05000000000000000000" pitchFamily="2" charset="2"/>
              <a:buChar char="Ø"/>
            </a:pPr>
            <a:r>
              <a:rPr lang="en-IN" dirty="0"/>
              <a:t>Inductive Proximity Sensor</a:t>
            </a:r>
          </a:p>
        </p:txBody>
      </p:sp>
    </p:spTree>
    <p:extLst>
      <p:ext uri="{BB962C8B-B14F-4D97-AF65-F5344CB8AC3E}">
        <p14:creationId xmlns:p14="http://schemas.microsoft.com/office/powerpoint/2010/main" val="33548380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1F95C1-2230-487D-B31A-17D26D2B2DF1}"/>
              </a:ext>
            </a:extLst>
          </p:cNvPr>
          <p:cNvSpPr>
            <a:spLocks noGrp="1"/>
          </p:cNvSpPr>
          <p:nvPr>
            <p:ph type="title"/>
          </p:nvPr>
        </p:nvSpPr>
        <p:spPr>
          <a:xfrm>
            <a:off x="1293811" y="760675"/>
            <a:ext cx="4346844" cy="632427"/>
          </a:xfrm>
        </p:spPr>
        <p:txBody>
          <a:bodyPr>
            <a:noAutofit/>
          </a:bodyPr>
          <a:lstStyle/>
          <a:p>
            <a:r>
              <a:rPr lang="en-IN" sz="3200" b="1" dirty="0"/>
              <a:t>ARDUINO UNO</a:t>
            </a:r>
          </a:p>
        </p:txBody>
      </p:sp>
      <p:pic>
        <p:nvPicPr>
          <p:cNvPr id="6" name="Content Placeholder 5">
            <a:extLst>
              <a:ext uri="{FF2B5EF4-FFF2-40B4-BE49-F238E27FC236}">
                <a16:creationId xmlns:a16="http://schemas.microsoft.com/office/drawing/2014/main" id="{E978478E-72CF-4D82-AB9C-F4B640CE9BA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rot="2022582">
            <a:off x="7146419" y="1447800"/>
            <a:ext cx="3676650" cy="3962400"/>
          </a:xfrm>
        </p:spPr>
      </p:pic>
      <p:sp>
        <p:nvSpPr>
          <p:cNvPr id="4" name="Text Placeholder 3">
            <a:extLst>
              <a:ext uri="{FF2B5EF4-FFF2-40B4-BE49-F238E27FC236}">
                <a16:creationId xmlns:a16="http://schemas.microsoft.com/office/drawing/2014/main" id="{8EE71286-017F-4106-9C48-D23D610B79C5}"/>
              </a:ext>
            </a:extLst>
          </p:cNvPr>
          <p:cNvSpPr>
            <a:spLocks noGrp="1"/>
          </p:cNvSpPr>
          <p:nvPr>
            <p:ph type="body" sz="half" idx="2"/>
          </p:nvPr>
        </p:nvSpPr>
        <p:spPr>
          <a:xfrm>
            <a:off x="1098442" y="1603733"/>
            <a:ext cx="4997558" cy="4310712"/>
          </a:xfrm>
        </p:spPr>
        <p:txBody>
          <a:bodyPr>
            <a:normAutofit fontScale="92500"/>
          </a:bodyPr>
          <a:lstStyle/>
          <a:p>
            <a:pPr marL="452628" indent="-342900" algn="l">
              <a:spcAft>
                <a:spcPts val="0"/>
              </a:spcAft>
              <a:buClr>
                <a:schemeClr val="tx1"/>
              </a:buClr>
              <a:buFont typeface="Wingdings" panose="05000000000000000000" pitchFamily="2" charset="2"/>
              <a:buChar char="Ø"/>
              <a:defRPr/>
            </a:pPr>
            <a:r>
              <a:rPr lang="en-US" sz="2400" dirty="0">
                <a:solidFill>
                  <a:schemeClr val="tx1">
                    <a:lumMod val="95000"/>
                    <a:lumOff val="5000"/>
                  </a:schemeClr>
                </a:solidFill>
              </a:rPr>
              <a:t>Arduino UNO is based on an ATmega328P microcontroller. It is easy to use compared to other boards, such as the Arduino Mega board, etc. The board consists of digital and analog Input/Output pins (I/O), shields, and other circuits.</a:t>
            </a:r>
          </a:p>
          <a:p>
            <a:pPr marL="452628" indent="-342900" algn="l">
              <a:spcAft>
                <a:spcPts val="0"/>
              </a:spcAft>
              <a:buClr>
                <a:schemeClr val="tx1"/>
              </a:buClr>
              <a:buFont typeface="Wingdings" panose="05000000000000000000" pitchFamily="2" charset="2"/>
              <a:buChar char="Ø"/>
              <a:defRPr/>
            </a:pPr>
            <a:r>
              <a:rPr lang="en-US" sz="2400" dirty="0">
                <a:solidFill>
                  <a:schemeClr val="tx1">
                    <a:lumMod val="95000"/>
                    <a:lumOff val="5000"/>
                  </a:schemeClr>
                </a:solidFill>
              </a:rPr>
              <a:t>It is an open-source physical computing platform.</a:t>
            </a:r>
          </a:p>
          <a:p>
            <a:pPr marL="452628" indent="-342900" algn="l">
              <a:spcAft>
                <a:spcPts val="0"/>
              </a:spcAft>
              <a:buClr>
                <a:schemeClr val="tx1"/>
              </a:buClr>
              <a:buFont typeface="Wingdings" panose="05000000000000000000" pitchFamily="2" charset="2"/>
              <a:buChar char="Ø"/>
              <a:defRPr/>
            </a:pPr>
            <a:r>
              <a:rPr lang="en-US" sz="2400" dirty="0">
                <a:solidFill>
                  <a:schemeClr val="tx1">
                    <a:lumMod val="95000"/>
                    <a:lumOff val="5000"/>
                  </a:schemeClr>
                </a:solidFill>
              </a:rPr>
              <a:t>It is programmed in Arduino Programming language(APL) similar to C/C++.</a:t>
            </a:r>
          </a:p>
        </p:txBody>
      </p:sp>
    </p:spTree>
    <p:extLst>
      <p:ext uri="{BB962C8B-B14F-4D97-AF65-F5344CB8AC3E}">
        <p14:creationId xmlns:p14="http://schemas.microsoft.com/office/powerpoint/2010/main" val="14254088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93DF5B19-E8D9-4039-AB77-54D7A6B74FD4}"/>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5476067" y="1388232"/>
            <a:ext cx="5882215" cy="4081535"/>
          </a:xfrm>
        </p:spPr>
      </p:pic>
      <p:sp>
        <p:nvSpPr>
          <p:cNvPr id="7" name="TextBox 6">
            <a:extLst>
              <a:ext uri="{FF2B5EF4-FFF2-40B4-BE49-F238E27FC236}">
                <a16:creationId xmlns:a16="http://schemas.microsoft.com/office/drawing/2014/main" id="{8432F51E-4CB4-466D-8C5F-9DAAF043AC62}"/>
              </a:ext>
            </a:extLst>
          </p:cNvPr>
          <p:cNvSpPr txBox="1"/>
          <p:nvPr/>
        </p:nvSpPr>
        <p:spPr>
          <a:xfrm>
            <a:off x="1177639" y="1790625"/>
            <a:ext cx="4298428" cy="4154984"/>
          </a:xfrm>
          <a:prstGeom prst="rect">
            <a:avLst/>
          </a:prstGeom>
          <a:noFill/>
        </p:spPr>
        <p:txBody>
          <a:bodyPr wrap="square" rtlCol="0">
            <a:spAutoFit/>
          </a:bodyPr>
          <a:lstStyle/>
          <a:p>
            <a:pPr marL="342900" indent="-342900">
              <a:buFont typeface="Wingdings" panose="05000000000000000000" pitchFamily="2" charset="2"/>
              <a:buChar char="Ø"/>
            </a:pPr>
            <a:r>
              <a:rPr lang="en-IN" sz="2400" dirty="0"/>
              <a:t>Processor: 16 MHz  ATmega328. </a:t>
            </a:r>
          </a:p>
          <a:p>
            <a:pPr marL="342900" indent="-342900">
              <a:buFont typeface="Wingdings" panose="05000000000000000000" pitchFamily="2" charset="2"/>
              <a:buChar char="Ø"/>
            </a:pPr>
            <a:r>
              <a:rPr lang="en-IN" sz="2400" dirty="0"/>
              <a:t>Ram:2kb. </a:t>
            </a:r>
          </a:p>
          <a:p>
            <a:pPr marL="342900" indent="-342900">
              <a:buFont typeface="Wingdings" panose="05000000000000000000" pitchFamily="2" charset="2"/>
              <a:buChar char="Ø"/>
            </a:pPr>
            <a:r>
              <a:rPr lang="en-IN" sz="2400" dirty="0"/>
              <a:t>Operating Voltage: 5V. </a:t>
            </a:r>
          </a:p>
          <a:p>
            <a:pPr marL="342900" indent="-342900">
              <a:buFont typeface="Wingdings" panose="05000000000000000000" pitchFamily="2" charset="2"/>
              <a:buChar char="Ø"/>
            </a:pPr>
            <a:r>
              <a:rPr lang="en-IN" sz="2400" dirty="0"/>
              <a:t>Input Voltage: 7-12V. </a:t>
            </a:r>
          </a:p>
          <a:p>
            <a:pPr marL="342900" indent="-342900">
              <a:buFont typeface="Wingdings" panose="05000000000000000000" pitchFamily="2" charset="2"/>
              <a:buChar char="Ø"/>
            </a:pPr>
            <a:r>
              <a:rPr lang="en-IN" sz="2400" dirty="0"/>
              <a:t>Number of Analog inputs: 6. </a:t>
            </a:r>
          </a:p>
          <a:p>
            <a:pPr marL="342900" indent="-342900">
              <a:buFont typeface="Wingdings" panose="05000000000000000000" pitchFamily="2" charset="2"/>
              <a:buChar char="Ø"/>
            </a:pPr>
            <a:r>
              <a:rPr lang="en-IN" sz="2400" dirty="0"/>
              <a:t>Number of Digital I/O 14</a:t>
            </a:r>
          </a:p>
          <a:p>
            <a:pPr marL="342900" indent="-342900">
              <a:buFont typeface="Wingdings" panose="05000000000000000000" pitchFamily="2" charset="2"/>
              <a:buChar char="Ø"/>
            </a:pPr>
            <a:r>
              <a:rPr lang="en-IN" sz="2400" dirty="0"/>
              <a:t>DC Current per I/O Pin: 40 mA </a:t>
            </a:r>
          </a:p>
          <a:p>
            <a:pPr marL="342900" indent="-342900">
              <a:buFont typeface="Wingdings" panose="05000000000000000000" pitchFamily="2" charset="2"/>
              <a:buChar char="Ø"/>
            </a:pPr>
            <a:r>
              <a:rPr lang="en-IN" sz="2400" dirty="0"/>
              <a:t>DC Current for 3.3V Pin: 50 mA</a:t>
            </a:r>
          </a:p>
        </p:txBody>
      </p:sp>
      <p:sp>
        <p:nvSpPr>
          <p:cNvPr id="8" name="TextBox 7">
            <a:extLst>
              <a:ext uri="{FF2B5EF4-FFF2-40B4-BE49-F238E27FC236}">
                <a16:creationId xmlns:a16="http://schemas.microsoft.com/office/drawing/2014/main" id="{5578DFCE-76A6-4D40-83E7-B7B2948F2775}"/>
              </a:ext>
            </a:extLst>
          </p:cNvPr>
          <p:cNvSpPr txBox="1"/>
          <p:nvPr/>
        </p:nvSpPr>
        <p:spPr>
          <a:xfrm>
            <a:off x="775946" y="999483"/>
            <a:ext cx="4700121" cy="584775"/>
          </a:xfrm>
          <a:prstGeom prst="rect">
            <a:avLst/>
          </a:prstGeom>
          <a:noFill/>
        </p:spPr>
        <p:txBody>
          <a:bodyPr wrap="square" rtlCol="0">
            <a:spAutoFit/>
          </a:bodyPr>
          <a:lstStyle/>
          <a:p>
            <a:pPr algn="ctr"/>
            <a:r>
              <a:rPr lang="en-IN" sz="3200" b="1" dirty="0">
                <a:latin typeface="+mj-lt"/>
              </a:rPr>
              <a:t>FEATURES</a:t>
            </a:r>
          </a:p>
        </p:txBody>
      </p:sp>
    </p:spTree>
    <p:extLst>
      <p:ext uri="{BB962C8B-B14F-4D97-AF65-F5344CB8AC3E}">
        <p14:creationId xmlns:p14="http://schemas.microsoft.com/office/powerpoint/2010/main" val="41870391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161C93-C945-46D2-84FB-478BB59D1558}"/>
              </a:ext>
            </a:extLst>
          </p:cNvPr>
          <p:cNvSpPr>
            <a:spLocks noGrp="1"/>
          </p:cNvSpPr>
          <p:nvPr>
            <p:ph type="title"/>
          </p:nvPr>
        </p:nvSpPr>
        <p:spPr>
          <a:xfrm>
            <a:off x="1239220" y="955343"/>
            <a:ext cx="5386866" cy="535548"/>
          </a:xfrm>
        </p:spPr>
        <p:txBody>
          <a:bodyPr>
            <a:noAutofit/>
          </a:bodyPr>
          <a:lstStyle/>
          <a:p>
            <a:r>
              <a:rPr lang="en-IN" sz="3200" b="1" dirty="0"/>
              <a:t>LCD</a:t>
            </a:r>
          </a:p>
        </p:txBody>
      </p:sp>
      <p:pic>
        <p:nvPicPr>
          <p:cNvPr id="6" name="Content Placeholder 5">
            <a:extLst>
              <a:ext uri="{FF2B5EF4-FFF2-40B4-BE49-F238E27FC236}">
                <a16:creationId xmlns:a16="http://schemas.microsoft.com/office/drawing/2014/main" id="{93DF5B19-E8D9-4039-AB77-54D7A6B74FD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rot="1962572">
            <a:off x="7708209" y="1466948"/>
            <a:ext cx="3530926" cy="3530926"/>
          </a:xfrm>
        </p:spPr>
      </p:pic>
      <p:sp>
        <p:nvSpPr>
          <p:cNvPr id="4" name="Text Placeholder 3">
            <a:extLst>
              <a:ext uri="{FF2B5EF4-FFF2-40B4-BE49-F238E27FC236}">
                <a16:creationId xmlns:a16="http://schemas.microsoft.com/office/drawing/2014/main" id="{B2D3F12B-DF33-4BAE-9DA2-EEBC20F8E774}"/>
              </a:ext>
            </a:extLst>
          </p:cNvPr>
          <p:cNvSpPr>
            <a:spLocks noGrp="1"/>
          </p:cNvSpPr>
          <p:nvPr>
            <p:ph type="body" sz="half" idx="2"/>
          </p:nvPr>
        </p:nvSpPr>
        <p:spPr>
          <a:xfrm>
            <a:off x="1239220" y="1570796"/>
            <a:ext cx="5386867" cy="4101134"/>
          </a:xfrm>
        </p:spPr>
        <p:txBody>
          <a:bodyPr>
            <a:noAutofit/>
          </a:bodyPr>
          <a:lstStyle/>
          <a:p>
            <a:pPr marL="457200" indent="-457200" algn="l">
              <a:buClr>
                <a:schemeClr val="tx1"/>
              </a:buClr>
              <a:buFont typeface="Wingdings" panose="05000000000000000000" pitchFamily="2" charset="2"/>
              <a:buChar char="Ø"/>
            </a:pPr>
            <a:r>
              <a:rPr lang="en-US" sz="2200" dirty="0"/>
              <a:t>A Liquid Crystal Display (LCD) is a thin , flat panel display device used for electronically displaying information.</a:t>
            </a:r>
          </a:p>
          <a:p>
            <a:pPr marL="457200" indent="-457200" algn="l">
              <a:buClr>
                <a:schemeClr val="tx1"/>
              </a:buClr>
              <a:buFont typeface="Wingdings" panose="05000000000000000000" pitchFamily="2" charset="2"/>
              <a:buChar char="Ø"/>
            </a:pPr>
            <a:r>
              <a:rPr lang="en-US" sz="2200" dirty="0"/>
              <a:t>Power Supply pins (</a:t>
            </a:r>
            <a:r>
              <a:rPr lang="en-US" sz="2200" dirty="0" err="1"/>
              <a:t>Vss</a:t>
            </a:r>
            <a:r>
              <a:rPr lang="en-US" sz="2200" dirty="0"/>
              <a:t>/</a:t>
            </a:r>
            <a:r>
              <a:rPr lang="en-US" sz="2200" dirty="0" err="1"/>
              <a:t>Vcc</a:t>
            </a:r>
            <a:r>
              <a:rPr lang="en-US" sz="2200" dirty="0"/>
              <a:t>): Power the LCD</a:t>
            </a:r>
          </a:p>
          <a:p>
            <a:pPr marL="457200" indent="-457200" algn="l">
              <a:buClr>
                <a:schemeClr val="tx1"/>
              </a:buClr>
              <a:buFont typeface="Wingdings" panose="05000000000000000000" pitchFamily="2" charset="2"/>
              <a:buChar char="Ø"/>
            </a:pPr>
            <a:r>
              <a:rPr lang="en-US" sz="2200" dirty="0"/>
              <a:t>Contrast pin (Vo): Control the display contrast</a:t>
            </a:r>
          </a:p>
          <a:p>
            <a:pPr marL="457200" indent="-457200" algn="l">
              <a:buClr>
                <a:schemeClr val="tx1"/>
              </a:buClr>
              <a:buFont typeface="Wingdings" panose="05000000000000000000" pitchFamily="2" charset="2"/>
              <a:buChar char="Ø"/>
            </a:pPr>
            <a:r>
              <a:rPr lang="en-US" sz="2200" dirty="0"/>
              <a:t>Register Select (RS) pin: Controls where in the LCD's memory you're writing data to</a:t>
            </a:r>
          </a:p>
          <a:p>
            <a:pPr marL="457200" indent="-457200" algn="l">
              <a:buClr>
                <a:schemeClr val="tx1"/>
              </a:buClr>
              <a:buFont typeface="Wingdings" panose="05000000000000000000" pitchFamily="2" charset="2"/>
              <a:buChar char="Ø"/>
            </a:pPr>
            <a:r>
              <a:rPr lang="en-US" sz="2200" dirty="0"/>
              <a:t>Read/Write (R/W): Selects reading mode or writing mode</a:t>
            </a:r>
          </a:p>
        </p:txBody>
      </p:sp>
    </p:spTree>
    <p:extLst>
      <p:ext uri="{BB962C8B-B14F-4D97-AF65-F5344CB8AC3E}">
        <p14:creationId xmlns:p14="http://schemas.microsoft.com/office/powerpoint/2010/main" val="30007355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A92A47-B56C-4927-BD59-AD601F374B33}"/>
              </a:ext>
            </a:extLst>
          </p:cNvPr>
          <p:cNvSpPr>
            <a:spLocks noGrp="1"/>
          </p:cNvSpPr>
          <p:nvPr>
            <p:ph type="title"/>
          </p:nvPr>
        </p:nvSpPr>
        <p:spPr>
          <a:xfrm>
            <a:off x="2291502" y="971247"/>
            <a:ext cx="4478638" cy="566260"/>
          </a:xfrm>
        </p:spPr>
        <p:txBody>
          <a:bodyPr>
            <a:noAutofit/>
          </a:bodyPr>
          <a:lstStyle/>
          <a:p>
            <a:r>
              <a:rPr lang="en-IN" sz="3200" b="1" dirty="0"/>
              <a:t>SERVO MOTOR</a:t>
            </a:r>
          </a:p>
        </p:txBody>
      </p:sp>
      <p:pic>
        <p:nvPicPr>
          <p:cNvPr id="6" name="Content Placeholder 5">
            <a:extLst>
              <a:ext uri="{FF2B5EF4-FFF2-40B4-BE49-F238E27FC236}">
                <a16:creationId xmlns:a16="http://schemas.microsoft.com/office/drawing/2014/main" id="{7BBF2046-564C-4251-93BA-C06E0C32D2D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788323" y="1689494"/>
            <a:ext cx="2978042" cy="2978042"/>
          </a:xfrm>
        </p:spPr>
      </p:pic>
      <p:sp>
        <p:nvSpPr>
          <p:cNvPr id="4" name="Text Placeholder 3">
            <a:extLst>
              <a:ext uri="{FF2B5EF4-FFF2-40B4-BE49-F238E27FC236}">
                <a16:creationId xmlns:a16="http://schemas.microsoft.com/office/drawing/2014/main" id="{7329F3C8-0248-45B0-A7D5-7CAF9BD7AADC}"/>
              </a:ext>
            </a:extLst>
          </p:cNvPr>
          <p:cNvSpPr>
            <a:spLocks noGrp="1"/>
          </p:cNvSpPr>
          <p:nvPr>
            <p:ph type="body" sz="half" idx="2"/>
          </p:nvPr>
        </p:nvSpPr>
        <p:spPr>
          <a:xfrm>
            <a:off x="1293810" y="1951751"/>
            <a:ext cx="6494513" cy="3712069"/>
          </a:xfrm>
        </p:spPr>
        <p:txBody>
          <a:bodyPr>
            <a:noAutofit/>
          </a:bodyPr>
          <a:lstStyle/>
          <a:p>
            <a:pPr marL="457200" indent="-457200" algn="l">
              <a:buClr>
                <a:schemeClr val="tx1"/>
              </a:buClr>
              <a:buFont typeface="Wingdings" panose="05000000000000000000" pitchFamily="2" charset="2"/>
              <a:buChar char="Ø"/>
            </a:pPr>
            <a:r>
              <a:rPr lang="en-US" sz="2400" dirty="0"/>
              <a:t>Servo Motor helps in opening the lid of the dustbin.</a:t>
            </a:r>
          </a:p>
          <a:p>
            <a:pPr marL="457200" indent="-457200" algn="l">
              <a:buClr>
                <a:schemeClr val="tx1"/>
              </a:buClr>
              <a:buFont typeface="Wingdings" panose="05000000000000000000" pitchFamily="2" charset="2"/>
              <a:buChar char="Ø"/>
            </a:pPr>
            <a:r>
              <a:rPr lang="en-US" sz="2400" dirty="0"/>
              <a:t>The Arduino is programmed in such away that after detecting the waste using ultrasonic sensor the lid should open automatically and this is done using this servo motor.</a:t>
            </a:r>
            <a:endParaRPr lang="en-IN" sz="2400" dirty="0"/>
          </a:p>
        </p:txBody>
      </p:sp>
    </p:spTree>
    <p:extLst>
      <p:ext uri="{BB962C8B-B14F-4D97-AF65-F5344CB8AC3E}">
        <p14:creationId xmlns:p14="http://schemas.microsoft.com/office/powerpoint/2010/main" val="21376765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74DD4-8762-4B27-A098-5133A07EC4F8}"/>
              </a:ext>
            </a:extLst>
          </p:cNvPr>
          <p:cNvSpPr>
            <a:spLocks noGrp="1"/>
          </p:cNvSpPr>
          <p:nvPr>
            <p:ph type="title"/>
          </p:nvPr>
        </p:nvSpPr>
        <p:spPr>
          <a:xfrm>
            <a:off x="949171" y="607586"/>
            <a:ext cx="9722218" cy="591670"/>
          </a:xfrm>
        </p:spPr>
        <p:txBody>
          <a:bodyPr>
            <a:normAutofit/>
          </a:bodyPr>
          <a:lstStyle/>
          <a:p>
            <a:r>
              <a:rPr lang="en-IN" sz="3200" b="1" dirty="0"/>
              <a:t>OUTLINE</a:t>
            </a:r>
          </a:p>
        </p:txBody>
      </p:sp>
      <p:sp>
        <p:nvSpPr>
          <p:cNvPr id="3" name="Content Placeholder 2">
            <a:extLst>
              <a:ext uri="{FF2B5EF4-FFF2-40B4-BE49-F238E27FC236}">
                <a16:creationId xmlns:a16="http://schemas.microsoft.com/office/drawing/2014/main" id="{31A1D35A-98F3-4036-A9C9-DA2E358FF11E}"/>
              </a:ext>
            </a:extLst>
          </p:cNvPr>
          <p:cNvSpPr>
            <a:spLocks noGrp="1"/>
          </p:cNvSpPr>
          <p:nvPr>
            <p:ph idx="1"/>
          </p:nvPr>
        </p:nvSpPr>
        <p:spPr>
          <a:xfrm>
            <a:off x="1295401" y="1164187"/>
            <a:ext cx="4473384" cy="5050716"/>
          </a:xfrm>
        </p:spPr>
        <p:txBody>
          <a:bodyPr>
            <a:normAutofit/>
          </a:bodyPr>
          <a:lstStyle/>
          <a:p>
            <a:pPr>
              <a:buClr>
                <a:schemeClr val="tx1"/>
              </a:buClr>
              <a:buFont typeface="Wingdings" panose="05000000000000000000" pitchFamily="2" charset="2"/>
              <a:buChar char="Ø"/>
            </a:pPr>
            <a:r>
              <a:rPr lang="en-US" dirty="0">
                <a:solidFill>
                  <a:schemeClr val="tx1"/>
                </a:solidFill>
              </a:rPr>
              <a:t>Project Objective</a:t>
            </a:r>
          </a:p>
          <a:p>
            <a:pPr>
              <a:buClr>
                <a:schemeClr val="tx1"/>
              </a:buClr>
              <a:buFont typeface="Wingdings" panose="05000000000000000000" pitchFamily="2" charset="2"/>
              <a:buChar char="Ø"/>
            </a:pPr>
            <a:r>
              <a:rPr lang="en-US" dirty="0">
                <a:solidFill>
                  <a:schemeClr val="tx1"/>
                </a:solidFill>
              </a:rPr>
              <a:t>Motivation</a:t>
            </a:r>
          </a:p>
          <a:p>
            <a:pPr>
              <a:buClr>
                <a:schemeClr val="tx1"/>
              </a:buClr>
              <a:buFont typeface="Wingdings" panose="05000000000000000000" pitchFamily="2" charset="2"/>
              <a:buChar char="Ø"/>
            </a:pPr>
            <a:r>
              <a:rPr lang="en-US" dirty="0">
                <a:solidFill>
                  <a:schemeClr val="tx1"/>
                </a:solidFill>
              </a:rPr>
              <a:t>Literature Survey and Outcome of Survey</a:t>
            </a:r>
          </a:p>
          <a:p>
            <a:pPr>
              <a:buClr>
                <a:schemeClr val="tx1"/>
              </a:buClr>
              <a:buFont typeface="Wingdings" panose="05000000000000000000" pitchFamily="2" charset="2"/>
              <a:buChar char="Ø"/>
            </a:pPr>
            <a:r>
              <a:rPr lang="en-US" dirty="0">
                <a:solidFill>
                  <a:schemeClr val="tx1"/>
                </a:solidFill>
              </a:rPr>
              <a:t>Proposed Design and Method</a:t>
            </a:r>
          </a:p>
          <a:p>
            <a:pPr>
              <a:buClr>
                <a:schemeClr val="tx1"/>
              </a:buClr>
              <a:buFont typeface="Wingdings" panose="05000000000000000000" pitchFamily="2" charset="2"/>
              <a:buChar char="Ø"/>
            </a:pPr>
            <a:r>
              <a:rPr lang="en-IN" dirty="0"/>
              <a:t>Block Diagram</a:t>
            </a:r>
          </a:p>
          <a:p>
            <a:pPr>
              <a:buClr>
                <a:schemeClr val="tx1"/>
              </a:buClr>
              <a:buFont typeface="Wingdings" panose="05000000000000000000" pitchFamily="2" charset="2"/>
              <a:buChar char="Ø"/>
            </a:pPr>
            <a:r>
              <a:rPr lang="en-US" dirty="0">
                <a:solidFill>
                  <a:schemeClr val="tx1"/>
                </a:solidFill>
              </a:rPr>
              <a:t>Action Plan</a:t>
            </a:r>
          </a:p>
          <a:p>
            <a:pPr>
              <a:buClr>
                <a:schemeClr val="tx1"/>
              </a:buClr>
              <a:buFont typeface="Wingdings" panose="05000000000000000000" pitchFamily="2" charset="2"/>
              <a:buChar char="Ø"/>
            </a:pPr>
            <a:r>
              <a:rPr lang="en-US" sz="2400" dirty="0">
                <a:solidFill>
                  <a:schemeClr val="tx1"/>
                </a:solidFill>
              </a:rPr>
              <a:t>Feature of Project</a:t>
            </a:r>
            <a:endParaRPr lang="en-US" dirty="0">
              <a:solidFill>
                <a:schemeClr val="tx1"/>
              </a:solidFill>
            </a:endParaRPr>
          </a:p>
          <a:p>
            <a:pPr>
              <a:buClr>
                <a:schemeClr val="tx1"/>
              </a:buClr>
              <a:buFont typeface="Wingdings" panose="05000000000000000000" pitchFamily="2" charset="2"/>
              <a:buChar char="Ø"/>
            </a:pPr>
            <a:r>
              <a:rPr lang="en-IN" dirty="0"/>
              <a:t>Hardware Part</a:t>
            </a:r>
          </a:p>
          <a:p>
            <a:pPr>
              <a:buClr>
                <a:schemeClr val="tx1"/>
              </a:buClr>
              <a:buFont typeface="Wingdings" panose="05000000000000000000" pitchFamily="2" charset="2"/>
              <a:buChar char="Ø"/>
            </a:pPr>
            <a:r>
              <a:rPr lang="en-IN" dirty="0"/>
              <a:t>Web Part</a:t>
            </a:r>
          </a:p>
          <a:p>
            <a:pPr>
              <a:buClr>
                <a:schemeClr val="tx1"/>
              </a:buClr>
              <a:buFont typeface="Wingdings" panose="05000000000000000000" pitchFamily="2" charset="2"/>
              <a:buChar char="Ø"/>
            </a:pPr>
            <a:endParaRPr lang="en-US" dirty="0">
              <a:solidFill>
                <a:schemeClr val="tx1"/>
              </a:solidFill>
            </a:endParaRPr>
          </a:p>
          <a:p>
            <a:endParaRPr lang="en-IN" dirty="0"/>
          </a:p>
        </p:txBody>
      </p:sp>
      <p:sp>
        <p:nvSpPr>
          <p:cNvPr id="4" name="TextBox 3">
            <a:extLst>
              <a:ext uri="{FF2B5EF4-FFF2-40B4-BE49-F238E27FC236}">
                <a16:creationId xmlns:a16="http://schemas.microsoft.com/office/drawing/2014/main" id="{120FFB0B-9116-4525-ABCA-AA0ABE3EAF5B}"/>
              </a:ext>
            </a:extLst>
          </p:cNvPr>
          <p:cNvSpPr txBox="1"/>
          <p:nvPr/>
        </p:nvSpPr>
        <p:spPr>
          <a:xfrm>
            <a:off x="7461154" y="789224"/>
            <a:ext cx="3964407" cy="5580182"/>
          </a:xfrm>
          <a:prstGeom prst="rect">
            <a:avLst/>
          </a:prstGeom>
          <a:noFill/>
        </p:spPr>
        <p:txBody>
          <a:bodyPr wrap="square" rtlCol="0">
            <a:spAutoFit/>
          </a:bodyPr>
          <a:lstStyle/>
          <a:p>
            <a:pPr marL="342900" indent="-342900">
              <a:lnSpc>
                <a:spcPct val="150000"/>
              </a:lnSpc>
              <a:buClr>
                <a:schemeClr val="tx1"/>
              </a:buClr>
              <a:buFont typeface="Wingdings" panose="05000000000000000000" pitchFamily="2" charset="2"/>
              <a:buChar char="Ø"/>
            </a:pPr>
            <a:r>
              <a:rPr lang="en-US" sz="2400" dirty="0">
                <a:solidFill>
                  <a:schemeClr val="tx1"/>
                </a:solidFill>
              </a:rPr>
              <a:t>Flow Chart</a:t>
            </a:r>
          </a:p>
          <a:p>
            <a:pPr marL="342900" indent="-342900">
              <a:lnSpc>
                <a:spcPct val="150000"/>
              </a:lnSpc>
              <a:buClr>
                <a:schemeClr val="tx1"/>
              </a:buClr>
              <a:buFont typeface="Wingdings" panose="05000000000000000000" pitchFamily="2" charset="2"/>
              <a:buChar char="Ø"/>
            </a:pPr>
            <a:r>
              <a:rPr lang="en-US" sz="2400" dirty="0">
                <a:solidFill>
                  <a:schemeClr val="tx1"/>
                </a:solidFill>
              </a:rPr>
              <a:t>Circuit diagram</a:t>
            </a:r>
          </a:p>
          <a:p>
            <a:pPr marL="342900" indent="-342900">
              <a:lnSpc>
                <a:spcPct val="150000"/>
              </a:lnSpc>
              <a:buClr>
                <a:schemeClr val="tx1"/>
              </a:buClr>
              <a:buFont typeface="Wingdings" panose="05000000000000000000" pitchFamily="2" charset="2"/>
              <a:buChar char="Ø"/>
            </a:pPr>
            <a:r>
              <a:rPr lang="en-US" sz="2400" dirty="0">
                <a:solidFill>
                  <a:schemeClr val="tx1"/>
                </a:solidFill>
              </a:rPr>
              <a:t>Status of our project.</a:t>
            </a:r>
          </a:p>
          <a:p>
            <a:pPr marL="342900" indent="-342900">
              <a:lnSpc>
                <a:spcPct val="150000"/>
              </a:lnSpc>
              <a:buClr>
                <a:schemeClr val="tx1"/>
              </a:buClr>
              <a:buFont typeface="Wingdings" panose="05000000000000000000" pitchFamily="2" charset="2"/>
              <a:buChar char="Ø"/>
            </a:pPr>
            <a:r>
              <a:rPr lang="en-IN" sz="2400" dirty="0"/>
              <a:t>Future Plans</a:t>
            </a:r>
          </a:p>
          <a:p>
            <a:pPr marL="342900" indent="-342900">
              <a:lnSpc>
                <a:spcPct val="150000"/>
              </a:lnSpc>
              <a:buClr>
                <a:schemeClr val="tx1"/>
              </a:buClr>
              <a:buFont typeface="Wingdings" panose="05000000000000000000" pitchFamily="2" charset="2"/>
              <a:buChar char="Ø"/>
            </a:pPr>
            <a:r>
              <a:rPr lang="en-IN" sz="2400" dirty="0"/>
              <a:t>Future Scope</a:t>
            </a:r>
          </a:p>
          <a:p>
            <a:pPr marL="342900" indent="-342900">
              <a:lnSpc>
                <a:spcPct val="150000"/>
              </a:lnSpc>
              <a:buClr>
                <a:schemeClr val="tx1"/>
              </a:buClr>
              <a:buFont typeface="Wingdings" panose="05000000000000000000" pitchFamily="2" charset="2"/>
              <a:buChar char="Ø"/>
            </a:pPr>
            <a:r>
              <a:rPr lang="en-IN" sz="2400" dirty="0"/>
              <a:t>Cost Analysis</a:t>
            </a:r>
          </a:p>
          <a:p>
            <a:pPr marL="342900" indent="-342900">
              <a:lnSpc>
                <a:spcPct val="150000"/>
              </a:lnSpc>
              <a:buClr>
                <a:schemeClr val="tx1"/>
              </a:buClr>
              <a:buFont typeface="Wingdings" panose="05000000000000000000" pitchFamily="2" charset="2"/>
              <a:buChar char="Ø"/>
            </a:pPr>
            <a:r>
              <a:rPr lang="en-IN" sz="2400" dirty="0"/>
              <a:t>Conclusion</a:t>
            </a:r>
          </a:p>
          <a:p>
            <a:pPr marL="342900" indent="-342900">
              <a:lnSpc>
                <a:spcPct val="150000"/>
              </a:lnSpc>
              <a:buClr>
                <a:schemeClr val="tx1"/>
              </a:buClr>
              <a:buFont typeface="Wingdings" panose="05000000000000000000" pitchFamily="2" charset="2"/>
              <a:buChar char="Ø"/>
            </a:pPr>
            <a:r>
              <a:rPr lang="en-IN" sz="2400" dirty="0"/>
              <a:t>Advantages</a:t>
            </a:r>
          </a:p>
          <a:p>
            <a:pPr marL="342900" indent="-342900">
              <a:lnSpc>
                <a:spcPct val="150000"/>
              </a:lnSpc>
              <a:buClr>
                <a:schemeClr val="tx1"/>
              </a:buClr>
              <a:buFont typeface="Wingdings" panose="05000000000000000000" pitchFamily="2" charset="2"/>
              <a:buChar char="Ø"/>
            </a:pPr>
            <a:r>
              <a:rPr lang="en-IN" sz="2400" dirty="0"/>
              <a:t>Limitations</a:t>
            </a:r>
          </a:p>
          <a:p>
            <a:pPr marL="342900" indent="-342900">
              <a:lnSpc>
                <a:spcPct val="150000"/>
              </a:lnSpc>
              <a:buClr>
                <a:schemeClr val="tx1"/>
              </a:buClr>
              <a:buFont typeface="Wingdings" panose="05000000000000000000" pitchFamily="2" charset="2"/>
              <a:buChar char="Ø"/>
            </a:pPr>
            <a:r>
              <a:rPr lang="en-IN" sz="2400" dirty="0"/>
              <a:t>References</a:t>
            </a:r>
          </a:p>
        </p:txBody>
      </p:sp>
    </p:spTree>
    <p:extLst>
      <p:ext uri="{BB962C8B-B14F-4D97-AF65-F5344CB8AC3E}">
        <p14:creationId xmlns:p14="http://schemas.microsoft.com/office/powerpoint/2010/main" val="21689697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5A2FBA-9F8F-4F1A-854D-79E0C677E86F}"/>
              </a:ext>
            </a:extLst>
          </p:cNvPr>
          <p:cNvSpPr>
            <a:spLocks noGrp="1"/>
          </p:cNvSpPr>
          <p:nvPr>
            <p:ph type="title"/>
          </p:nvPr>
        </p:nvSpPr>
        <p:spPr>
          <a:xfrm>
            <a:off x="1143451" y="688398"/>
            <a:ext cx="6973121" cy="719299"/>
          </a:xfrm>
        </p:spPr>
        <p:txBody>
          <a:bodyPr>
            <a:normAutofit/>
          </a:bodyPr>
          <a:lstStyle/>
          <a:p>
            <a:r>
              <a:rPr lang="en-IN" sz="3200" b="1" dirty="0"/>
              <a:t>ULTRASONIC SENSOR</a:t>
            </a:r>
          </a:p>
        </p:txBody>
      </p:sp>
      <p:pic>
        <p:nvPicPr>
          <p:cNvPr id="6" name="Content Placeholder 5">
            <a:extLst>
              <a:ext uri="{FF2B5EF4-FFF2-40B4-BE49-F238E27FC236}">
                <a16:creationId xmlns:a16="http://schemas.microsoft.com/office/drawing/2014/main" id="{64F312EA-4915-46EF-B018-9A6BB4B02117}"/>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8116572" y="1767347"/>
            <a:ext cx="2726917" cy="2732382"/>
          </a:xfrm>
        </p:spPr>
      </p:pic>
      <p:sp>
        <p:nvSpPr>
          <p:cNvPr id="4" name="Text Placeholder 3">
            <a:extLst>
              <a:ext uri="{FF2B5EF4-FFF2-40B4-BE49-F238E27FC236}">
                <a16:creationId xmlns:a16="http://schemas.microsoft.com/office/drawing/2014/main" id="{D27DE5B3-7F30-4CA0-8C1B-0452F90F0B6A}"/>
              </a:ext>
            </a:extLst>
          </p:cNvPr>
          <p:cNvSpPr>
            <a:spLocks noGrp="1"/>
          </p:cNvSpPr>
          <p:nvPr>
            <p:ph type="body" sz="half" idx="2"/>
          </p:nvPr>
        </p:nvSpPr>
        <p:spPr>
          <a:xfrm>
            <a:off x="1143451" y="1767348"/>
            <a:ext cx="6973121" cy="3678110"/>
          </a:xfrm>
        </p:spPr>
        <p:txBody>
          <a:bodyPr>
            <a:normAutofit fontScale="32500" lnSpcReduction="20000"/>
          </a:bodyPr>
          <a:lstStyle/>
          <a:p>
            <a:pPr marL="457200" indent="-457200" algn="l">
              <a:buClr>
                <a:schemeClr val="tx1"/>
              </a:buClr>
              <a:buFont typeface="Wingdings" panose="05000000000000000000" pitchFamily="2" charset="2"/>
              <a:buChar char="Ø"/>
            </a:pPr>
            <a:r>
              <a:rPr lang="en-US" sz="9600" dirty="0"/>
              <a:t>An ultrasonic sensor is an electronic device that measures the distance of a target object by emitting ultrasonic sound waves, and converts the reflected sound into an electrical signal. </a:t>
            </a:r>
          </a:p>
          <a:p>
            <a:pPr marL="457200" indent="-457200" algn="l">
              <a:buClr>
                <a:schemeClr val="tx1"/>
              </a:buClr>
              <a:buFont typeface="Wingdings" panose="05000000000000000000" pitchFamily="2" charset="2"/>
              <a:buChar char="Ø"/>
            </a:pPr>
            <a:r>
              <a:rPr lang="en-US" sz="9600" dirty="0"/>
              <a:t>Ultrasonic sensors use sound waves (echolocation) to measure how far away you are from an object.</a:t>
            </a:r>
          </a:p>
          <a:p>
            <a:pPr marL="457200" indent="-457200" algn="l">
              <a:buFont typeface="Arial" panose="020B0604020202020204" pitchFamily="34" charset="0"/>
              <a:buChar char="•"/>
            </a:pPr>
            <a:endParaRPr lang="en-IN" sz="3200" dirty="0"/>
          </a:p>
        </p:txBody>
      </p:sp>
    </p:spTree>
    <p:extLst>
      <p:ext uri="{BB962C8B-B14F-4D97-AF65-F5344CB8AC3E}">
        <p14:creationId xmlns:p14="http://schemas.microsoft.com/office/powerpoint/2010/main" val="13085029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5A2FBA-9F8F-4F1A-854D-79E0C677E86F}"/>
              </a:ext>
            </a:extLst>
          </p:cNvPr>
          <p:cNvSpPr>
            <a:spLocks noGrp="1"/>
          </p:cNvSpPr>
          <p:nvPr>
            <p:ph type="title"/>
          </p:nvPr>
        </p:nvSpPr>
        <p:spPr>
          <a:xfrm>
            <a:off x="1346690" y="766482"/>
            <a:ext cx="6490300" cy="1064229"/>
          </a:xfrm>
        </p:spPr>
        <p:txBody>
          <a:bodyPr>
            <a:noAutofit/>
          </a:bodyPr>
          <a:lstStyle/>
          <a:p>
            <a:r>
              <a:rPr lang="en-IN" sz="3200" b="1" dirty="0"/>
              <a:t>INDUCTIVE PROXIMITY SENSOR</a:t>
            </a:r>
          </a:p>
        </p:txBody>
      </p:sp>
      <p:pic>
        <p:nvPicPr>
          <p:cNvPr id="6" name="Content Placeholder 5">
            <a:extLst>
              <a:ext uri="{FF2B5EF4-FFF2-40B4-BE49-F238E27FC236}">
                <a16:creationId xmlns:a16="http://schemas.microsoft.com/office/drawing/2014/main" id="{64F312EA-4915-46EF-B018-9A6BB4B02117}"/>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7836991" y="1830711"/>
            <a:ext cx="3196578" cy="3196578"/>
          </a:xfrm>
        </p:spPr>
      </p:pic>
      <p:sp>
        <p:nvSpPr>
          <p:cNvPr id="4" name="Text Placeholder 3">
            <a:extLst>
              <a:ext uri="{FF2B5EF4-FFF2-40B4-BE49-F238E27FC236}">
                <a16:creationId xmlns:a16="http://schemas.microsoft.com/office/drawing/2014/main" id="{D27DE5B3-7F30-4CA0-8C1B-0452F90F0B6A}"/>
              </a:ext>
            </a:extLst>
          </p:cNvPr>
          <p:cNvSpPr>
            <a:spLocks noGrp="1"/>
          </p:cNvSpPr>
          <p:nvPr>
            <p:ph type="body" sz="half" idx="2"/>
          </p:nvPr>
        </p:nvSpPr>
        <p:spPr>
          <a:xfrm>
            <a:off x="1346690" y="2209332"/>
            <a:ext cx="6302042" cy="4261313"/>
          </a:xfrm>
        </p:spPr>
        <p:txBody>
          <a:bodyPr>
            <a:normAutofit/>
          </a:bodyPr>
          <a:lstStyle/>
          <a:p>
            <a:pPr marL="457200" indent="-457200" algn="l">
              <a:buClr>
                <a:schemeClr val="tx1"/>
              </a:buClr>
              <a:buFont typeface="Wingdings" panose="05000000000000000000" pitchFamily="2" charset="2"/>
              <a:buChar char="Ø"/>
            </a:pPr>
            <a:r>
              <a:rPr lang="en-US" sz="2400" dirty="0"/>
              <a:t>Inductive proximity sensor is a non-contact electronic proximity sensor. It is used for positioning and detection of metal objects. The sensing range of an inductive switch is dependent on the type of metal being detected.</a:t>
            </a:r>
          </a:p>
          <a:p>
            <a:pPr marL="457200" indent="-457200" algn="l">
              <a:buClr>
                <a:schemeClr val="tx1"/>
              </a:buClr>
              <a:buFont typeface="Wingdings" panose="05000000000000000000" pitchFamily="2" charset="2"/>
              <a:buChar char="Ø"/>
            </a:pPr>
            <a:r>
              <a:rPr lang="en-US" sz="2400" dirty="0"/>
              <a:t>This will use for segregation waste.</a:t>
            </a:r>
            <a:endParaRPr lang="en-IN" sz="2400" dirty="0"/>
          </a:p>
        </p:txBody>
      </p:sp>
    </p:spTree>
    <p:extLst>
      <p:ext uri="{BB962C8B-B14F-4D97-AF65-F5344CB8AC3E}">
        <p14:creationId xmlns:p14="http://schemas.microsoft.com/office/powerpoint/2010/main" val="1683273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957041-CC21-42F9-852E-C3B3E83CB448}"/>
              </a:ext>
            </a:extLst>
          </p:cNvPr>
          <p:cNvSpPr>
            <a:spLocks noGrp="1"/>
          </p:cNvSpPr>
          <p:nvPr>
            <p:ph type="title"/>
          </p:nvPr>
        </p:nvSpPr>
        <p:spPr>
          <a:xfrm>
            <a:off x="1293810" y="814318"/>
            <a:ext cx="5697311" cy="574213"/>
          </a:xfrm>
        </p:spPr>
        <p:txBody>
          <a:bodyPr>
            <a:noAutofit/>
          </a:bodyPr>
          <a:lstStyle/>
          <a:p>
            <a:r>
              <a:rPr lang="en-US" sz="3200" b="1" dirty="0" err="1"/>
              <a:t>WiFi</a:t>
            </a:r>
            <a:r>
              <a:rPr lang="en-US" sz="3200" b="1" dirty="0"/>
              <a:t> Module - ESP8266</a:t>
            </a:r>
          </a:p>
        </p:txBody>
      </p:sp>
      <p:pic>
        <p:nvPicPr>
          <p:cNvPr id="6" name="Content Placeholder 5">
            <a:extLst>
              <a:ext uri="{FF2B5EF4-FFF2-40B4-BE49-F238E27FC236}">
                <a16:creationId xmlns:a16="http://schemas.microsoft.com/office/drawing/2014/main" id="{5FAFC816-6E8F-4655-A292-51FA3D6A0C88}"/>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6991121" y="1736826"/>
            <a:ext cx="4295130" cy="2753288"/>
          </a:xfrm>
        </p:spPr>
      </p:pic>
      <p:sp>
        <p:nvSpPr>
          <p:cNvPr id="4" name="Text Placeholder 3">
            <a:extLst>
              <a:ext uri="{FF2B5EF4-FFF2-40B4-BE49-F238E27FC236}">
                <a16:creationId xmlns:a16="http://schemas.microsoft.com/office/drawing/2014/main" id="{5C05A499-80FC-4836-BE22-2BD2325E4FB7}"/>
              </a:ext>
            </a:extLst>
          </p:cNvPr>
          <p:cNvSpPr>
            <a:spLocks noGrp="1"/>
          </p:cNvSpPr>
          <p:nvPr>
            <p:ph type="body" sz="half" idx="2"/>
          </p:nvPr>
        </p:nvSpPr>
        <p:spPr>
          <a:xfrm>
            <a:off x="1293810" y="1736826"/>
            <a:ext cx="5697311" cy="3749626"/>
          </a:xfrm>
        </p:spPr>
        <p:txBody>
          <a:bodyPr>
            <a:noAutofit/>
          </a:bodyPr>
          <a:lstStyle/>
          <a:p>
            <a:pPr marL="342900" indent="-342900" algn="l">
              <a:buClr>
                <a:schemeClr val="tx1"/>
              </a:buClr>
              <a:buFont typeface="Wingdings" panose="05000000000000000000" pitchFamily="2" charset="2"/>
              <a:buChar char="Ø"/>
            </a:pPr>
            <a:r>
              <a:rPr lang="en-US" sz="2400" dirty="0"/>
              <a:t>ESP8266  is an  open source  IoT platform.  This is used  for making  the  things  work  using  Wi-Fi.</a:t>
            </a:r>
          </a:p>
          <a:p>
            <a:pPr marL="342900" indent="-342900" algn="l">
              <a:buClr>
                <a:schemeClr val="tx1"/>
              </a:buClr>
              <a:buFont typeface="Wingdings" panose="05000000000000000000" pitchFamily="2" charset="2"/>
              <a:buChar char="Ø"/>
            </a:pPr>
            <a:r>
              <a:rPr lang="en-US" sz="2400" dirty="0"/>
              <a:t>ESP8266 is an open-source Lua based firmware and development board specially targeted for IoT based Applications.</a:t>
            </a:r>
          </a:p>
          <a:p>
            <a:pPr marL="342900" indent="-342900" algn="l">
              <a:buClr>
                <a:schemeClr val="tx1"/>
              </a:buClr>
              <a:buFont typeface="Wingdings" panose="05000000000000000000" pitchFamily="2" charset="2"/>
              <a:buChar char="Ø"/>
            </a:pPr>
            <a:r>
              <a:rPr lang="en-US" sz="2400" dirty="0"/>
              <a:t>Here we will use this to send users and other data to web.</a:t>
            </a:r>
            <a:endParaRPr lang="en-IN" sz="2400" dirty="0"/>
          </a:p>
        </p:txBody>
      </p:sp>
    </p:spTree>
    <p:extLst>
      <p:ext uri="{BB962C8B-B14F-4D97-AF65-F5344CB8AC3E}">
        <p14:creationId xmlns:p14="http://schemas.microsoft.com/office/powerpoint/2010/main" val="5062204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25AD67-C24F-435B-AEBF-928AFF3A856A}"/>
              </a:ext>
            </a:extLst>
          </p:cNvPr>
          <p:cNvSpPr>
            <a:spLocks noGrp="1"/>
          </p:cNvSpPr>
          <p:nvPr>
            <p:ph type="title"/>
          </p:nvPr>
        </p:nvSpPr>
        <p:spPr>
          <a:xfrm>
            <a:off x="1303770" y="682388"/>
            <a:ext cx="6722096" cy="610254"/>
          </a:xfrm>
        </p:spPr>
        <p:txBody>
          <a:bodyPr>
            <a:noAutofit/>
          </a:bodyPr>
          <a:lstStyle/>
          <a:p>
            <a:r>
              <a:rPr lang="en-IN" sz="3200" b="1" dirty="0"/>
              <a:t>RF-ID READER AND TAGS</a:t>
            </a:r>
          </a:p>
        </p:txBody>
      </p:sp>
      <p:pic>
        <p:nvPicPr>
          <p:cNvPr id="6" name="Content Placeholder 5">
            <a:extLst>
              <a:ext uri="{FF2B5EF4-FFF2-40B4-BE49-F238E27FC236}">
                <a16:creationId xmlns:a16="http://schemas.microsoft.com/office/drawing/2014/main" id="{37E94C3A-B6A2-4D08-A8CD-4AD416D5884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rot="1436490">
            <a:off x="8448967" y="1596286"/>
            <a:ext cx="2646325" cy="2646325"/>
          </a:xfrm>
        </p:spPr>
      </p:pic>
      <p:sp>
        <p:nvSpPr>
          <p:cNvPr id="4" name="Text Placeholder 3">
            <a:extLst>
              <a:ext uri="{FF2B5EF4-FFF2-40B4-BE49-F238E27FC236}">
                <a16:creationId xmlns:a16="http://schemas.microsoft.com/office/drawing/2014/main" id="{0203F73A-8643-470E-84AC-AA63321DC6A1}"/>
              </a:ext>
            </a:extLst>
          </p:cNvPr>
          <p:cNvSpPr>
            <a:spLocks noGrp="1"/>
          </p:cNvSpPr>
          <p:nvPr>
            <p:ph type="body" sz="half" idx="2"/>
          </p:nvPr>
        </p:nvSpPr>
        <p:spPr>
          <a:xfrm>
            <a:off x="1303770" y="1665309"/>
            <a:ext cx="6722097" cy="3732902"/>
          </a:xfrm>
        </p:spPr>
        <p:txBody>
          <a:bodyPr>
            <a:noAutofit/>
          </a:bodyPr>
          <a:lstStyle/>
          <a:p>
            <a:pPr marL="342900" indent="-342900" algn="l">
              <a:buClr>
                <a:schemeClr val="tx1"/>
              </a:buClr>
              <a:buFont typeface="Wingdings" panose="05000000000000000000" pitchFamily="2" charset="2"/>
              <a:buChar char="Ø"/>
            </a:pPr>
            <a:r>
              <a:rPr lang="en-US" sz="2400" dirty="0"/>
              <a:t>Radio Frequency Identification (RFID) is a technology that enables wireless short- and medium- range tracking and identification of objects.</a:t>
            </a:r>
          </a:p>
          <a:p>
            <a:pPr marL="342900" indent="-342900" algn="l">
              <a:buClr>
                <a:schemeClr val="tx1"/>
              </a:buClr>
              <a:buFont typeface="Wingdings" panose="05000000000000000000" pitchFamily="2" charset="2"/>
              <a:buChar char="Ø"/>
            </a:pPr>
            <a:r>
              <a:rPr lang="en-US" sz="2400" dirty="0"/>
              <a:t>Radio Frequency Identification (RFID) is the wireless non-contact use of radio frequency waves to transfer data</a:t>
            </a:r>
          </a:p>
          <a:p>
            <a:pPr marL="342900" indent="-342900" algn="l">
              <a:buClr>
                <a:schemeClr val="tx1"/>
              </a:buClr>
              <a:buFont typeface="Wingdings" panose="05000000000000000000" pitchFamily="2" charset="2"/>
              <a:buChar char="Ø"/>
            </a:pPr>
            <a:r>
              <a:rPr lang="en-US" sz="2400" dirty="0"/>
              <a:t>Tagging items with RFID tags allows users to automatically and uniquely identify</a:t>
            </a:r>
            <a:endParaRPr lang="en-IN" sz="2400" dirty="0"/>
          </a:p>
        </p:txBody>
      </p:sp>
    </p:spTree>
    <p:extLst>
      <p:ext uri="{BB962C8B-B14F-4D97-AF65-F5344CB8AC3E}">
        <p14:creationId xmlns:p14="http://schemas.microsoft.com/office/powerpoint/2010/main" val="9152190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A7BEA-92C5-40CE-AD6F-A86BD2FDF49C}"/>
              </a:ext>
            </a:extLst>
          </p:cNvPr>
          <p:cNvSpPr>
            <a:spLocks noGrp="1"/>
          </p:cNvSpPr>
          <p:nvPr>
            <p:ph type="title"/>
          </p:nvPr>
        </p:nvSpPr>
        <p:spPr>
          <a:xfrm>
            <a:off x="1302284" y="770486"/>
            <a:ext cx="9587432" cy="540113"/>
          </a:xfrm>
        </p:spPr>
        <p:txBody>
          <a:bodyPr>
            <a:normAutofit fontScale="90000"/>
          </a:bodyPr>
          <a:lstStyle/>
          <a:p>
            <a:r>
              <a:rPr lang="en-IN" sz="3200" b="1" dirty="0"/>
              <a:t>WEB PART</a:t>
            </a:r>
          </a:p>
        </p:txBody>
      </p:sp>
      <p:sp>
        <p:nvSpPr>
          <p:cNvPr id="6" name="TextBox 5">
            <a:extLst>
              <a:ext uri="{FF2B5EF4-FFF2-40B4-BE49-F238E27FC236}">
                <a16:creationId xmlns:a16="http://schemas.microsoft.com/office/drawing/2014/main" id="{0ECB5859-3D78-4326-822E-5C2E2453A5C6}"/>
              </a:ext>
            </a:extLst>
          </p:cNvPr>
          <p:cNvSpPr txBox="1"/>
          <p:nvPr/>
        </p:nvSpPr>
        <p:spPr>
          <a:xfrm>
            <a:off x="1132452" y="1447821"/>
            <a:ext cx="4050272" cy="461665"/>
          </a:xfrm>
          <a:prstGeom prst="rect">
            <a:avLst/>
          </a:prstGeom>
          <a:noFill/>
        </p:spPr>
        <p:txBody>
          <a:bodyPr wrap="square" rtlCol="0">
            <a:spAutoFit/>
          </a:bodyPr>
          <a:lstStyle/>
          <a:p>
            <a:r>
              <a:rPr lang="en-IN" sz="2400" b="1" dirty="0"/>
              <a:t>Pages on Web</a:t>
            </a:r>
          </a:p>
        </p:txBody>
      </p:sp>
      <p:sp>
        <p:nvSpPr>
          <p:cNvPr id="7" name="TextBox 6">
            <a:extLst>
              <a:ext uri="{FF2B5EF4-FFF2-40B4-BE49-F238E27FC236}">
                <a16:creationId xmlns:a16="http://schemas.microsoft.com/office/drawing/2014/main" id="{D58470C6-4AB6-4578-84F2-955ABB616744}"/>
              </a:ext>
            </a:extLst>
          </p:cNvPr>
          <p:cNvSpPr txBox="1"/>
          <p:nvPr/>
        </p:nvSpPr>
        <p:spPr>
          <a:xfrm>
            <a:off x="1132452" y="2183930"/>
            <a:ext cx="4050272" cy="3508653"/>
          </a:xfrm>
          <a:prstGeom prst="rect">
            <a:avLst/>
          </a:prstGeom>
          <a:noFill/>
        </p:spPr>
        <p:txBody>
          <a:bodyPr wrap="square" rtlCol="0">
            <a:spAutoFit/>
          </a:bodyPr>
          <a:lstStyle/>
          <a:p>
            <a:pPr marL="342900" indent="-342900">
              <a:buFont typeface="Wingdings" panose="05000000000000000000" pitchFamily="2" charset="2"/>
              <a:buChar char="Ø"/>
            </a:pPr>
            <a:r>
              <a:rPr lang="en-IN" sz="2400" b="1" dirty="0">
                <a:cs typeface="Times New Roman" panose="02020603050405020304" pitchFamily="18" charset="0"/>
              </a:rPr>
              <a:t>Login/Signup</a:t>
            </a:r>
          </a:p>
          <a:p>
            <a:pPr marL="742950" lvl="1" indent="-285750">
              <a:buFont typeface="Wingdings" panose="05000000000000000000" pitchFamily="2" charset="2"/>
              <a:buChar char="Ø"/>
            </a:pPr>
            <a:r>
              <a:rPr lang="en-IN" dirty="0">
                <a:cs typeface="Times New Roman" panose="02020603050405020304" pitchFamily="18" charset="0"/>
              </a:rPr>
              <a:t>New can Register with there Rf-Id</a:t>
            </a:r>
          </a:p>
          <a:p>
            <a:pPr marL="742950" lvl="1" indent="-285750">
              <a:buFont typeface="Wingdings" panose="05000000000000000000" pitchFamily="2" charset="2"/>
              <a:buChar char="Ø"/>
            </a:pPr>
            <a:r>
              <a:rPr lang="en-IN" dirty="0">
                <a:cs typeface="Times New Roman" panose="02020603050405020304" pitchFamily="18" charset="0"/>
              </a:rPr>
              <a:t>Existing user can see there points</a:t>
            </a:r>
          </a:p>
          <a:p>
            <a:pPr marL="342900" indent="-342900">
              <a:buFont typeface="Wingdings" panose="05000000000000000000" pitchFamily="2" charset="2"/>
              <a:buChar char="Ø"/>
            </a:pPr>
            <a:r>
              <a:rPr lang="en-IN" sz="2400" b="1" dirty="0">
                <a:cs typeface="Times New Roman" panose="02020603050405020304" pitchFamily="18" charset="0"/>
              </a:rPr>
              <a:t>Explore</a:t>
            </a:r>
          </a:p>
          <a:p>
            <a:pPr marL="742950" lvl="1" indent="-285750">
              <a:buFont typeface="Wingdings" panose="05000000000000000000" pitchFamily="2" charset="2"/>
              <a:buChar char="Ø"/>
            </a:pPr>
            <a:r>
              <a:rPr lang="en-IN" dirty="0">
                <a:cs typeface="Times New Roman" panose="02020603050405020304" pitchFamily="18" charset="0"/>
              </a:rPr>
              <a:t>Here we show top Points earner list</a:t>
            </a:r>
          </a:p>
          <a:p>
            <a:pPr marL="342900" indent="-342900">
              <a:buFont typeface="Wingdings" panose="05000000000000000000" pitchFamily="2" charset="2"/>
              <a:buChar char="Ø"/>
            </a:pPr>
            <a:r>
              <a:rPr lang="en-IN" sz="2400" b="1" dirty="0">
                <a:cs typeface="Times New Roman" panose="02020603050405020304" pitchFamily="18" charset="0"/>
              </a:rPr>
              <a:t>Points</a:t>
            </a:r>
          </a:p>
          <a:p>
            <a:pPr marL="742950" lvl="1" indent="-285750">
              <a:buFont typeface="Wingdings" panose="05000000000000000000" pitchFamily="2" charset="2"/>
              <a:buChar char="Ø"/>
            </a:pPr>
            <a:r>
              <a:rPr lang="en-IN" dirty="0">
                <a:cs typeface="Times New Roman" panose="02020603050405020304" pitchFamily="18" charset="0"/>
              </a:rPr>
              <a:t>Here user can redeem their points</a:t>
            </a:r>
          </a:p>
          <a:p>
            <a:pPr marL="342900" indent="-342900">
              <a:buFont typeface="Wingdings" panose="05000000000000000000" pitchFamily="2" charset="2"/>
              <a:buChar char="Ø"/>
            </a:pPr>
            <a:r>
              <a:rPr lang="en-IN" sz="2400" b="1" dirty="0">
                <a:cs typeface="Times New Roman" panose="02020603050405020304" pitchFamily="18" charset="0"/>
              </a:rPr>
              <a:t>Profile</a:t>
            </a:r>
          </a:p>
          <a:p>
            <a:pPr marL="742950" lvl="1" indent="-285750">
              <a:buFont typeface="Wingdings" panose="05000000000000000000" pitchFamily="2" charset="2"/>
              <a:buChar char="Ø"/>
            </a:pPr>
            <a:r>
              <a:rPr lang="en-IN" dirty="0">
                <a:cs typeface="Times New Roman" panose="02020603050405020304" pitchFamily="18" charset="0"/>
              </a:rPr>
              <a:t>Here user can update their name, email, number and rf-id</a:t>
            </a:r>
          </a:p>
        </p:txBody>
      </p:sp>
      <p:pic>
        <p:nvPicPr>
          <p:cNvPr id="8" name="Picture 7">
            <a:extLst>
              <a:ext uri="{FF2B5EF4-FFF2-40B4-BE49-F238E27FC236}">
                <a16:creationId xmlns:a16="http://schemas.microsoft.com/office/drawing/2014/main" id="{AC93EBA6-F8AE-4B18-AF9D-22C72EC7DED0}"/>
              </a:ext>
            </a:extLst>
          </p:cNvPr>
          <p:cNvPicPr/>
          <p:nvPr/>
        </p:nvPicPr>
        <p:blipFill>
          <a:blip r:embed="rId2"/>
          <a:stretch>
            <a:fillRect/>
          </a:stretch>
        </p:blipFill>
        <p:spPr>
          <a:xfrm>
            <a:off x="5341800" y="2234508"/>
            <a:ext cx="5731510" cy="2760980"/>
          </a:xfrm>
          <a:prstGeom prst="rect">
            <a:avLst/>
          </a:prstGeom>
        </p:spPr>
      </p:pic>
    </p:spTree>
    <p:extLst>
      <p:ext uri="{BB962C8B-B14F-4D97-AF65-F5344CB8AC3E}">
        <p14:creationId xmlns:p14="http://schemas.microsoft.com/office/powerpoint/2010/main" val="22025019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C5F3C4F-CAD2-424A-9998-32E912343966}"/>
              </a:ext>
            </a:extLst>
          </p:cNvPr>
          <p:cNvSpPr txBox="1"/>
          <p:nvPr/>
        </p:nvSpPr>
        <p:spPr>
          <a:xfrm>
            <a:off x="591672" y="648070"/>
            <a:ext cx="10986246" cy="584775"/>
          </a:xfrm>
          <a:prstGeom prst="rect">
            <a:avLst/>
          </a:prstGeom>
          <a:noFill/>
        </p:spPr>
        <p:txBody>
          <a:bodyPr wrap="square" rtlCol="0">
            <a:spAutoFit/>
          </a:bodyPr>
          <a:lstStyle/>
          <a:p>
            <a:pPr algn="ctr"/>
            <a:r>
              <a:rPr lang="en-US" sz="3200" b="1" dirty="0">
                <a:latin typeface="+mj-lt"/>
              </a:rPr>
              <a:t>FLOW CHART</a:t>
            </a:r>
          </a:p>
        </p:txBody>
      </p:sp>
      <p:pic>
        <p:nvPicPr>
          <p:cNvPr id="2" name="Picture 1">
            <a:extLst>
              <a:ext uri="{FF2B5EF4-FFF2-40B4-BE49-F238E27FC236}">
                <a16:creationId xmlns:a16="http://schemas.microsoft.com/office/drawing/2014/main" id="{1129D6C4-1356-4D6B-A7E4-13728C3E8CCB}"/>
              </a:ext>
            </a:extLst>
          </p:cNvPr>
          <p:cNvPicPr>
            <a:picLocks noChangeAspect="1"/>
          </p:cNvPicPr>
          <p:nvPr/>
        </p:nvPicPr>
        <p:blipFill>
          <a:blip r:embed="rId2"/>
          <a:stretch>
            <a:fillRect/>
          </a:stretch>
        </p:blipFill>
        <p:spPr>
          <a:xfrm>
            <a:off x="1189608" y="1145219"/>
            <a:ext cx="9996256" cy="4873841"/>
          </a:xfrm>
          <a:prstGeom prst="rect">
            <a:avLst/>
          </a:prstGeom>
          <a:ln>
            <a:noFill/>
          </a:ln>
          <a:effectLst>
            <a:softEdge rad="112500"/>
          </a:effectLst>
        </p:spPr>
      </p:pic>
    </p:spTree>
    <p:extLst>
      <p:ext uri="{BB962C8B-B14F-4D97-AF65-F5344CB8AC3E}">
        <p14:creationId xmlns:p14="http://schemas.microsoft.com/office/powerpoint/2010/main" val="1424972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D8A3D-947E-4B84-AC8B-6D7BE937CE12}"/>
              </a:ext>
            </a:extLst>
          </p:cNvPr>
          <p:cNvSpPr>
            <a:spLocks noGrp="1"/>
          </p:cNvSpPr>
          <p:nvPr>
            <p:ph type="title"/>
          </p:nvPr>
        </p:nvSpPr>
        <p:spPr/>
        <p:txBody>
          <a:bodyPr>
            <a:normAutofit/>
          </a:bodyPr>
          <a:lstStyle/>
          <a:p>
            <a:r>
              <a:rPr lang="en-IN" sz="3200" b="1" dirty="0"/>
              <a:t>CIRCUIT DIAGRAM</a:t>
            </a:r>
          </a:p>
        </p:txBody>
      </p:sp>
      <p:pic>
        <p:nvPicPr>
          <p:cNvPr id="5" name="Content Placeholder 4">
            <a:extLst>
              <a:ext uri="{FF2B5EF4-FFF2-40B4-BE49-F238E27FC236}">
                <a16:creationId xmlns:a16="http://schemas.microsoft.com/office/drawing/2014/main" id="{66C40D34-E4A1-4020-A687-F762D17934B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20427" y="2041863"/>
            <a:ext cx="9152877" cy="3629287"/>
          </a:xfrm>
        </p:spPr>
      </p:pic>
    </p:spTree>
    <p:extLst>
      <p:ext uri="{BB962C8B-B14F-4D97-AF65-F5344CB8AC3E}">
        <p14:creationId xmlns:p14="http://schemas.microsoft.com/office/powerpoint/2010/main" val="12306627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5A56C04-A9EA-4940-BC69-78A8A5753ABF}"/>
              </a:ext>
            </a:extLst>
          </p:cNvPr>
          <p:cNvSpPr txBox="1"/>
          <p:nvPr/>
        </p:nvSpPr>
        <p:spPr>
          <a:xfrm>
            <a:off x="719091" y="745724"/>
            <a:ext cx="10653203" cy="5056962"/>
          </a:xfrm>
          <a:prstGeom prst="rect">
            <a:avLst/>
          </a:prstGeom>
          <a:noFill/>
        </p:spPr>
        <p:txBody>
          <a:bodyPr wrap="square" rtlCol="0">
            <a:spAutoFit/>
          </a:bodyPr>
          <a:lstStyle/>
          <a:p>
            <a:pPr algn="ctr"/>
            <a:r>
              <a:rPr lang="en-US" sz="3200" b="1" dirty="0">
                <a:latin typeface="+mj-lt"/>
              </a:rPr>
              <a:t>FUTURE SCOPE:</a:t>
            </a:r>
          </a:p>
          <a:p>
            <a:pPr marL="342900" indent="-342900">
              <a:lnSpc>
                <a:spcPct val="250000"/>
              </a:lnSpc>
              <a:buFont typeface="Wingdings" panose="05000000000000000000" pitchFamily="2" charset="2"/>
              <a:buChar char="Ø"/>
            </a:pPr>
            <a:r>
              <a:rPr lang="en-US" sz="2400" dirty="0"/>
              <a:t>This project is made for demo concern, it can be taken to product level.</a:t>
            </a:r>
          </a:p>
          <a:p>
            <a:pPr marL="342900" indent="-342900">
              <a:lnSpc>
                <a:spcPct val="250000"/>
              </a:lnSpc>
              <a:buFont typeface="Wingdings" panose="05000000000000000000" pitchFamily="2" charset="2"/>
              <a:buChar char="Ø"/>
            </a:pPr>
            <a:r>
              <a:rPr lang="en-US" sz="2400" dirty="0"/>
              <a:t>Cloud Platform and Raspberry Pi can be used for Data Storage and Data Analysis.</a:t>
            </a:r>
          </a:p>
          <a:p>
            <a:pPr marL="342900" indent="-342900">
              <a:lnSpc>
                <a:spcPct val="250000"/>
              </a:lnSpc>
              <a:buFont typeface="Wingdings" panose="05000000000000000000" pitchFamily="2" charset="2"/>
              <a:buChar char="Ø"/>
            </a:pPr>
            <a:r>
              <a:rPr lang="en-US" sz="2400" dirty="0"/>
              <a:t>Daily Produce of waste can be monitored.</a:t>
            </a:r>
          </a:p>
          <a:p>
            <a:pPr marL="342900" indent="-342900">
              <a:lnSpc>
                <a:spcPct val="250000"/>
              </a:lnSpc>
              <a:buFont typeface="Wingdings" panose="05000000000000000000" pitchFamily="2" charset="2"/>
              <a:buChar char="Ø"/>
            </a:pPr>
            <a:r>
              <a:rPr lang="en-US" sz="2400" dirty="0"/>
              <a:t>Currently this dustbin would be made for locally used but after some modification</a:t>
            </a:r>
          </a:p>
          <a:p>
            <a:pPr>
              <a:lnSpc>
                <a:spcPct val="250000"/>
              </a:lnSpc>
            </a:pPr>
            <a:r>
              <a:rPr lang="en-US" sz="2400" dirty="0"/>
              <a:t>We can also implement it for globally usable.</a:t>
            </a:r>
          </a:p>
        </p:txBody>
      </p:sp>
    </p:spTree>
    <p:extLst>
      <p:ext uri="{BB962C8B-B14F-4D97-AF65-F5344CB8AC3E}">
        <p14:creationId xmlns:p14="http://schemas.microsoft.com/office/powerpoint/2010/main" val="14771992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A76FB85-0453-432D-B465-CC61DCD4BD2A}"/>
              </a:ext>
            </a:extLst>
          </p:cNvPr>
          <p:cNvSpPr txBox="1"/>
          <p:nvPr/>
        </p:nvSpPr>
        <p:spPr>
          <a:xfrm>
            <a:off x="887767" y="2592279"/>
            <a:ext cx="10546672" cy="2431435"/>
          </a:xfrm>
          <a:prstGeom prst="rect">
            <a:avLst/>
          </a:prstGeom>
          <a:noFill/>
        </p:spPr>
        <p:txBody>
          <a:bodyPr wrap="square" rtlCol="0">
            <a:spAutoFit/>
          </a:bodyPr>
          <a:lstStyle/>
          <a:p>
            <a:pPr algn="ctr"/>
            <a:r>
              <a:rPr lang="en-US" sz="3200" b="1" dirty="0"/>
              <a:t>FUTURE PLAN</a:t>
            </a:r>
          </a:p>
          <a:p>
            <a:pPr marL="342900" indent="-342900">
              <a:buFont typeface="Wingdings" panose="05000000000000000000" pitchFamily="2" charset="2"/>
              <a:buChar char="Ø"/>
            </a:pPr>
            <a:r>
              <a:rPr lang="en-US" sz="2400" dirty="0"/>
              <a:t>As soon as the COVID situation of our state gets relaxed, our group will meet and implement the project together.</a:t>
            </a:r>
          </a:p>
          <a:p>
            <a:pPr marL="342900" indent="-342900">
              <a:buFont typeface="Wingdings" panose="05000000000000000000" pitchFamily="2" charset="2"/>
              <a:buChar char="Ø"/>
            </a:pPr>
            <a:r>
              <a:rPr lang="en-US" sz="2400" dirty="0"/>
              <a:t>We are planning to make it movable by planting battery in it.</a:t>
            </a:r>
          </a:p>
          <a:p>
            <a:pPr marL="342900" indent="-342900">
              <a:buFont typeface="Wingdings" panose="05000000000000000000" pitchFamily="2" charset="2"/>
              <a:buChar char="Ø"/>
            </a:pPr>
            <a:r>
              <a:rPr lang="en-US" sz="2400" dirty="0"/>
              <a:t>In future we are planning to make segregation of all type of wastes.</a:t>
            </a:r>
          </a:p>
          <a:p>
            <a:pPr marL="342900" indent="-342900">
              <a:buFont typeface="Wingdings" panose="05000000000000000000" pitchFamily="2" charset="2"/>
              <a:buChar char="Ø"/>
            </a:pPr>
            <a:r>
              <a:rPr lang="en-US" sz="2400" dirty="0"/>
              <a:t>We also planning to monitor the type of wastes.</a:t>
            </a:r>
          </a:p>
        </p:txBody>
      </p:sp>
      <p:sp>
        <p:nvSpPr>
          <p:cNvPr id="3" name="Rectangle 2">
            <a:extLst>
              <a:ext uri="{FF2B5EF4-FFF2-40B4-BE49-F238E27FC236}">
                <a16:creationId xmlns:a16="http://schemas.microsoft.com/office/drawing/2014/main" id="{7E9E5FFE-439C-4FCF-8448-EDBDB990BE36}"/>
              </a:ext>
            </a:extLst>
          </p:cNvPr>
          <p:cNvSpPr/>
          <p:nvPr/>
        </p:nvSpPr>
        <p:spPr>
          <a:xfrm>
            <a:off x="710215" y="692874"/>
            <a:ext cx="10821878" cy="1323439"/>
          </a:xfrm>
          <a:prstGeom prst="rect">
            <a:avLst/>
          </a:prstGeom>
        </p:spPr>
        <p:txBody>
          <a:bodyPr wrap="square">
            <a:spAutoFit/>
          </a:bodyPr>
          <a:lstStyle/>
          <a:p>
            <a:pPr algn="ctr"/>
            <a:r>
              <a:rPr lang="en-US" sz="3200" b="1" dirty="0"/>
              <a:t>STATUS OF PROJECT</a:t>
            </a:r>
          </a:p>
          <a:p>
            <a:pPr marL="342900" indent="-342900">
              <a:buFont typeface="Wingdings" panose="05000000000000000000" pitchFamily="2" charset="2"/>
              <a:buChar char="Ø"/>
            </a:pPr>
            <a:r>
              <a:rPr lang="en-US" sz="2400" dirty="0"/>
              <a:t>Theory work of this project has been completed.</a:t>
            </a:r>
          </a:p>
          <a:p>
            <a:pPr marL="342900" indent="-342900">
              <a:buFont typeface="Wingdings" panose="05000000000000000000" pitchFamily="2" charset="2"/>
              <a:buChar char="Ø"/>
            </a:pPr>
            <a:r>
              <a:rPr lang="en-US" sz="2400" dirty="0"/>
              <a:t>Mostly software part like simulations has been completed.</a:t>
            </a:r>
          </a:p>
        </p:txBody>
      </p:sp>
    </p:spTree>
    <p:extLst>
      <p:ext uri="{BB962C8B-B14F-4D97-AF65-F5344CB8AC3E}">
        <p14:creationId xmlns:p14="http://schemas.microsoft.com/office/powerpoint/2010/main" val="41926609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A9085-1821-4662-B129-E44134DA2083}"/>
              </a:ext>
            </a:extLst>
          </p:cNvPr>
          <p:cNvSpPr>
            <a:spLocks noGrp="1"/>
          </p:cNvSpPr>
          <p:nvPr>
            <p:ph type="title"/>
          </p:nvPr>
        </p:nvSpPr>
        <p:spPr>
          <a:xfrm>
            <a:off x="1295400" y="695067"/>
            <a:ext cx="9601196" cy="1303867"/>
          </a:xfrm>
        </p:spPr>
        <p:txBody>
          <a:bodyPr>
            <a:normAutofit/>
          </a:bodyPr>
          <a:lstStyle/>
          <a:p>
            <a:r>
              <a:rPr lang="en-IN" sz="3200" b="1" dirty="0"/>
              <a:t>COST ANALYSIS</a:t>
            </a:r>
          </a:p>
        </p:txBody>
      </p:sp>
      <p:graphicFrame>
        <p:nvGraphicFramePr>
          <p:cNvPr id="5" name="Table 5">
            <a:extLst>
              <a:ext uri="{FF2B5EF4-FFF2-40B4-BE49-F238E27FC236}">
                <a16:creationId xmlns:a16="http://schemas.microsoft.com/office/drawing/2014/main" id="{5B340845-22FE-4DC0-B045-9CC1F2B891D4}"/>
              </a:ext>
            </a:extLst>
          </p:cNvPr>
          <p:cNvGraphicFramePr>
            <a:graphicFrameLocks noGrp="1"/>
          </p:cNvGraphicFramePr>
          <p:nvPr>
            <p:ph idx="1"/>
            <p:extLst>
              <p:ext uri="{D42A27DB-BD31-4B8C-83A1-F6EECF244321}">
                <p14:modId xmlns:p14="http://schemas.microsoft.com/office/powerpoint/2010/main" val="3620798856"/>
              </p:ext>
            </p:extLst>
          </p:nvPr>
        </p:nvGraphicFramePr>
        <p:xfrm>
          <a:off x="1402976" y="1895733"/>
          <a:ext cx="9601200" cy="3566160"/>
        </p:xfrm>
        <a:graphic>
          <a:graphicData uri="http://schemas.openxmlformats.org/drawingml/2006/table">
            <a:tbl>
              <a:tblPr firstRow="1" bandRow="1">
                <a:tableStyleId>{F5AB1C69-6EDB-4FF4-983F-18BD219EF322}</a:tableStyleId>
              </a:tblPr>
              <a:tblGrid>
                <a:gridCol w="702212">
                  <a:extLst>
                    <a:ext uri="{9D8B030D-6E8A-4147-A177-3AD203B41FA5}">
                      <a16:colId xmlns:a16="http://schemas.microsoft.com/office/drawing/2014/main" val="66716572"/>
                    </a:ext>
                  </a:extLst>
                </a:gridCol>
                <a:gridCol w="5698588">
                  <a:extLst>
                    <a:ext uri="{9D8B030D-6E8A-4147-A177-3AD203B41FA5}">
                      <a16:colId xmlns:a16="http://schemas.microsoft.com/office/drawing/2014/main" val="3650268255"/>
                    </a:ext>
                  </a:extLst>
                </a:gridCol>
                <a:gridCol w="3200400">
                  <a:extLst>
                    <a:ext uri="{9D8B030D-6E8A-4147-A177-3AD203B41FA5}">
                      <a16:colId xmlns:a16="http://schemas.microsoft.com/office/drawing/2014/main" val="2269791595"/>
                    </a:ext>
                  </a:extLst>
                </a:gridCol>
              </a:tblGrid>
              <a:tr h="370840">
                <a:tc>
                  <a:txBody>
                    <a:bodyPr/>
                    <a:lstStyle/>
                    <a:p>
                      <a:r>
                        <a:rPr lang="en-IN" sz="2000" dirty="0" err="1">
                          <a:solidFill>
                            <a:schemeClr val="tx1"/>
                          </a:solidFill>
                          <a:latin typeface="+mn-lt"/>
                          <a:cs typeface="Times New Roman" panose="02020603050405020304" pitchFamily="18" charset="0"/>
                        </a:rPr>
                        <a:t>S</a:t>
                      </a:r>
                      <a:r>
                        <a:rPr lang="en-IN" sz="2000" err="1">
                          <a:solidFill>
                            <a:schemeClr val="tx1"/>
                          </a:solidFill>
                          <a:latin typeface="+mn-lt"/>
                          <a:cs typeface="Times New Roman" panose="02020603050405020304" pitchFamily="18" charset="0"/>
                        </a:rPr>
                        <a:t>.</a:t>
                      </a:r>
                      <a:r>
                        <a:rPr lang="en-IN" sz="2000">
                          <a:solidFill>
                            <a:schemeClr val="tx1"/>
                          </a:solidFill>
                          <a:latin typeface="+mn-lt"/>
                          <a:cs typeface="Times New Roman" panose="02020603050405020304" pitchFamily="18" charset="0"/>
                        </a:rPr>
                        <a:t>N</a:t>
                      </a:r>
                      <a:endParaRPr lang="en-IN" sz="2000" dirty="0">
                        <a:solidFill>
                          <a:schemeClr val="tx1"/>
                        </a:solidFill>
                        <a:latin typeface="+mn-lt"/>
                        <a:cs typeface="Times New Roman" panose="02020603050405020304" pitchFamily="18" charset="0"/>
                      </a:endParaRPr>
                    </a:p>
                  </a:txBody>
                  <a:tcPr>
                    <a:noFill/>
                  </a:tcPr>
                </a:tc>
                <a:tc>
                  <a:txBody>
                    <a:bodyPr/>
                    <a:lstStyle/>
                    <a:p>
                      <a:r>
                        <a:rPr lang="en-IN" sz="2000" dirty="0">
                          <a:solidFill>
                            <a:schemeClr val="tx1"/>
                          </a:solidFill>
                          <a:latin typeface="+mn-lt"/>
                          <a:cs typeface="Times New Roman" panose="02020603050405020304" pitchFamily="18" charset="0"/>
                        </a:rPr>
                        <a:t>Item Names</a:t>
                      </a:r>
                    </a:p>
                  </a:txBody>
                  <a:tcPr>
                    <a:noFill/>
                  </a:tcPr>
                </a:tc>
                <a:tc>
                  <a:txBody>
                    <a:bodyPr/>
                    <a:lstStyle/>
                    <a:p>
                      <a:r>
                        <a:rPr lang="en-IN" sz="2000" dirty="0">
                          <a:solidFill>
                            <a:schemeClr val="tx1"/>
                          </a:solidFill>
                          <a:latin typeface="+mn-lt"/>
                          <a:cs typeface="Times New Roman" panose="02020603050405020304" pitchFamily="18" charset="0"/>
                        </a:rPr>
                        <a:t>Cost</a:t>
                      </a:r>
                    </a:p>
                  </a:txBody>
                  <a:tcPr>
                    <a:noFill/>
                  </a:tcPr>
                </a:tc>
                <a:extLst>
                  <a:ext uri="{0D108BD9-81ED-4DB2-BD59-A6C34878D82A}">
                    <a16:rowId xmlns:a16="http://schemas.microsoft.com/office/drawing/2014/main" val="3646697917"/>
                  </a:ext>
                </a:extLst>
              </a:tr>
              <a:tr h="370840">
                <a:tc>
                  <a:txBody>
                    <a:bodyPr/>
                    <a:lstStyle/>
                    <a:p>
                      <a:r>
                        <a:rPr lang="en-IN" sz="2000" dirty="0">
                          <a:solidFill>
                            <a:schemeClr val="tx1"/>
                          </a:solidFill>
                          <a:latin typeface="+mn-lt"/>
                          <a:cs typeface="Times New Roman" panose="02020603050405020304" pitchFamily="18" charset="0"/>
                        </a:rPr>
                        <a:t>1</a:t>
                      </a:r>
                    </a:p>
                  </a:txBody>
                  <a:tcPr>
                    <a:noFill/>
                  </a:tcPr>
                </a:tc>
                <a:tc>
                  <a:txBody>
                    <a:bodyPr/>
                    <a:lstStyle/>
                    <a:p>
                      <a:r>
                        <a:rPr lang="en-IN" sz="2000" dirty="0">
                          <a:solidFill>
                            <a:schemeClr val="tx1"/>
                          </a:solidFill>
                          <a:latin typeface="+mn-lt"/>
                          <a:cs typeface="Times New Roman" panose="02020603050405020304" pitchFamily="18" charset="0"/>
                        </a:rPr>
                        <a:t>Arduino UNO</a:t>
                      </a:r>
                    </a:p>
                  </a:txBody>
                  <a:tcPr>
                    <a:noFill/>
                  </a:tcPr>
                </a:tc>
                <a:tc>
                  <a:txBody>
                    <a:bodyPr/>
                    <a:lstStyle/>
                    <a:p>
                      <a:r>
                        <a:rPr lang="en-IN" sz="2000" dirty="0">
                          <a:solidFill>
                            <a:schemeClr val="tx1"/>
                          </a:solidFill>
                          <a:latin typeface="+mn-lt"/>
                          <a:cs typeface="Times New Roman" panose="02020603050405020304" pitchFamily="18" charset="0"/>
                        </a:rPr>
                        <a:t>~518.00 Rs</a:t>
                      </a:r>
                    </a:p>
                  </a:txBody>
                  <a:tcPr>
                    <a:noFill/>
                  </a:tcPr>
                </a:tc>
                <a:extLst>
                  <a:ext uri="{0D108BD9-81ED-4DB2-BD59-A6C34878D82A}">
                    <a16:rowId xmlns:a16="http://schemas.microsoft.com/office/drawing/2014/main" val="61226767"/>
                  </a:ext>
                </a:extLst>
              </a:tr>
              <a:tr h="370840">
                <a:tc>
                  <a:txBody>
                    <a:bodyPr/>
                    <a:lstStyle/>
                    <a:p>
                      <a:r>
                        <a:rPr lang="en-IN" sz="2000" dirty="0">
                          <a:solidFill>
                            <a:schemeClr val="tx1"/>
                          </a:solidFill>
                          <a:latin typeface="+mn-lt"/>
                          <a:cs typeface="Times New Roman" panose="02020603050405020304" pitchFamily="18" charset="0"/>
                        </a:rPr>
                        <a:t>2</a:t>
                      </a:r>
                    </a:p>
                  </a:txBody>
                  <a:tcPr>
                    <a:noFill/>
                  </a:tcPr>
                </a:tc>
                <a:tc>
                  <a:txBody>
                    <a:bodyPr/>
                    <a:lstStyle/>
                    <a:p>
                      <a:r>
                        <a:rPr lang="en-IN" sz="2000" dirty="0">
                          <a:solidFill>
                            <a:schemeClr val="tx1"/>
                          </a:solidFill>
                          <a:latin typeface="+mn-lt"/>
                          <a:cs typeface="Times New Roman" panose="02020603050405020304" pitchFamily="18" charset="0"/>
                          <a:hlinkClick r:id="rId2">
                            <a:extLst>
                              <a:ext uri="{A12FA001-AC4F-418D-AE19-62706E023703}">
                                <ahyp:hlinkClr xmlns:ahyp="http://schemas.microsoft.com/office/drawing/2018/hyperlinkcolor" val="tx"/>
                              </a:ext>
                            </a:extLst>
                          </a:hlinkClick>
                        </a:rPr>
                        <a:t>Lcd</a:t>
                      </a:r>
                      <a:endParaRPr lang="en-IN" sz="2000" dirty="0">
                        <a:solidFill>
                          <a:schemeClr val="tx1"/>
                        </a:solidFill>
                        <a:latin typeface="+mn-lt"/>
                        <a:cs typeface="Times New Roman" panose="02020603050405020304" pitchFamily="18" charset="0"/>
                      </a:endParaRPr>
                    </a:p>
                  </a:txBody>
                  <a:tcPr>
                    <a:noFill/>
                  </a:tcPr>
                </a:tc>
                <a:tc>
                  <a:txBody>
                    <a:bodyPr/>
                    <a:lstStyle/>
                    <a:p>
                      <a:r>
                        <a:rPr lang="en-IN" sz="2000" dirty="0">
                          <a:solidFill>
                            <a:schemeClr val="tx1"/>
                          </a:solidFill>
                          <a:latin typeface="+mn-lt"/>
                          <a:cs typeface="Times New Roman" panose="02020603050405020304" pitchFamily="18" charset="0"/>
                        </a:rPr>
                        <a:t>~92.00 Rs</a:t>
                      </a:r>
                    </a:p>
                  </a:txBody>
                  <a:tcPr>
                    <a:noFill/>
                  </a:tcPr>
                </a:tc>
                <a:extLst>
                  <a:ext uri="{0D108BD9-81ED-4DB2-BD59-A6C34878D82A}">
                    <a16:rowId xmlns:a16="http://schemas.microsoft.com/office/drawing/2014/main" val="3305681612"/>
                  </a:ext>
                </a:extLst>
              </a:tr>
              <a:tr h="370840">
                <a:tc>
                  <a:txBody>
                    <a:bodyPr/>
                    <a:lstStyle/>
                    <a:p>
                      <a:r>
                        <a:rPr lang="en-IN" sz="2000" dirty="0">
                          <a:solidFill>
                            <a:schemeClr val="tx1"/>
                          </a:solidFill>
                          <a:latin typeface="+mn-lt"/>
                          <a:cs typeface="Times New Roman" panose="02020603050405020304" pitchFamily="18" charset="0"/>
                        </a:rPr>
                        <a:t>3</a:t>
                      </a:r>
                    </a:p>
                  </a:txBody>
                  <a:tcPr>
                    <a:noFill/>
                  </a:tcPr>
                </a:tc>
                <a:tc>
                  <a:txBody>
                    <a:bodyPr/>
                    <a:lstStyle/>
                    <a:p>
                      <a:r>
                        <a:rPr lang="en-IN" sz="2000" dirty="0" err="1">
                          <a:solidFill>
                            <a:schemeClr val="tx1"/>
                          </a:solidFill>
                          <a:latin typeface="+mn-lt"/>
                          <a:cs typeface="Times New Roman" panose="02020603050405020304" pitchFamily="18" charset="0"/>
                        </a:rPr>
                        <a:t>NodeMCU</a:t>
                      </a:r>
                      <a:endParaRPr lang="en-IN" sz="2000" dirty="0">
                        <a:solidFill>
                          <a:schemeClr val="tx1"/>
                        </a:solidFill>
                        <a:latin typeface="+mn-lt"/>
                        <a:cs typeface="Times New Roman" panose="02020603050405020304" pitchFamily="18" charset="0"/>
                      </a:endParaRPr>
                    </a:p>
                  </a:txBody>
                  <a:tcPr>
                    <a:noFill/>
                  </a:tcPr>
                </a:tc>
                <a:tc>
                  <a:txBody>
                    <a:bodyPr/>
                    <a:lstStyle/>
                    <a:p>
                      <a:r>
                        <a:rPr lang="en-IN" sz="2000" dirty="0">
                          <a:solidFill>
                            <a:schemeClr val="tx1"/>
                          </a:solidFill>
                          <a:latin typeface="+mn-lt"/>
                          <a:cs typeface="Times New Roman" panose="02020603050405020304" pitchFamily="18" charset="0"/>
                        </a:rPr>
                        <a:t>~204.00 Rs</a:t>
                      </a:r>
                    </a:p>
                  </a:txBody>
                  <a:tcPr>
                    <a:noFill/>
                  </a:tcPr>
                </a:tc>
                <a:extLst>
                  <a:ext uri="{0D108BD9-81ED-4DB2-BD59-A6C34878D82A}">
                    <a16:rowId xmlns:a16="http://schemas.microsoft.com/office/drawing/2014/main" val="2516284493"/>
                  </a:ext>
                </a:extLst>
              </a:tr>
              <a:tr h="370840">
                <a:tc>
                  <a:txBody>
                    <a:bodyPr/>
                    <a:lstStyle/>
                    <a:p>
                      <a:r>
                        <a:rPr lang="en-IN" sz="2000" dirty="0">
                          <a:solidFill>
                            <a:schemeClr val="tx1"/>
                          </a:solidFill>
                          <a:latin typeface="+mn-lt"/>
                          <a:cs typeface="Times New Roman" panose="02020603050405020304" pitchFamily="18" charset="0"/>
                        </a:rPr>
                        <a:t>4</a:t>
                      </a:r>
                    </a:p>
                  </a:txBody>
                  <a:tcPr>
                    <a:noFill/>
                  </a:tcPr>
                </a:tc>
                <a:tc>
                  <a:txBody>
                    <a:bodyPr/>
                    <a:lstStyle/>
                    <a:p>
                      <a:r>
                        <a:rPr lang="en-IN" sz="2000" dirty="0">
                          <a:solidFill>
                            <a:schemeClr val="tx1"/>
                          </a:solidFill>
                          <a:latin typeface="+mn-lt"/>
                          <a:cs typeface="Times New Roman" panose="02020603050405020304" pitchFamily="18" charset="0"/>
                          <a:hlinkClick r:id="rId3">
                            <a:extLst>
                              <a:ext uri="{A12FA001-AC4F-418D-AE19-62706E023703}">
                                <ahyp:hlinkClr xmlns:ahyp="http://schemas.microsoft.com/office/drawing/2018/hyperlinkcolor" val="tx"/>
                              </a:ext>
                            </a:extLst>
                          </a:hlinkClick>
                        </a:rPr>
                        <a:t>Servo Motor</a:t>
                      </a:r>
                      <a:endParaRPr lang="en-IN" sz="2000" dirty="0">
                        <a:solidFill>
                          <a:schemeClr val="tx1"/>
                        </a:solidFill>
                        <a:latin typeface="+mn-lt"/>
                        <a:cs typeface="Times New Roman" panose="02020603050405020304" pitchFamily="18" charset="0"/>
                      </a:endParaRPr>
                    </a:p>
                  </a:txBody>
                  <a:tcPr>
                    <a:noFill/>
                  </a:tcPr>
                </a:tc>
                <a:tc>
                  <a:txBody>
                    <a:bodyPr/>
                    <a:lstStyle/>
                    <a:p>
                      <a:r>
                        <a:rPr lang="en-IN" sz="2000" dirty="0">
                          <a:solidFill>
                            <a:schemeClr val="tx1"/>
                          </a:solidFill>
                          <a:latin typeface="+mn-lt"/>
                          <a:cs typeface="Times New Roman" panose="02020603050405020304" pitchFamily="18" charset="0"/>
                        </a:rPr>
                        <a:t>~73.00 Rs</a:t>
                      </a:r>
                    </a:p>
                  </a:txBody>
                  <a:tcPr>
                    <a:noFill/>
                  </a:tcPr>
                </a:tc>
                <a:extLst>
                  <a:ext uri="{0D108BD9-81ED-4DB2-BD59-A6C34878D82A}">
                    <a16:rowId xmlns:a16="http://schemas.microsoft.com/office/drawing/2014/main" val="2458403934"/>
                  </a:ext>
                </a:extLst>
              </a:tr>
              <a:tr h="370840">
                <a:tc>
                  <a:txBody>
                    <a:bodyPr/>
                    <a:lstStyle/>
                    <a:p>
                      <a:r>
                        <a:rPr lang="en-IN" sz="2000" dirty="0">
                          <a:solidFill>
                            <a:schemeClr val="tx1"/>
                          </a:solidFill>
                          <a:latin typeface="+mn-lt"/>
                          <a:cs typeface="Times New Roman" panose="02020603050405020304" pitchFamily="18" charset="0"/>
                        </a:rPr>
                        <a:t>5</a:t>
                      </a:r>
                    </a:p>
                  </a:txBody>
                  <a:tcPr>
                    <a:noFill/>
                  </a:tcPr>
                </a:tc>
                <a:tc>
                  <a:txBody>
                    <a:bodyPr/>
                    <a:lstStyle/>
                    <a:p>
                      <a:r>
                        <a:rPr lang="en-IN" sz="2000" dirty="0">
                          <a:solidFill>
                            <a:schemeClr val="tx1"/>
                          </a:solidFill>
                          <a:latin typeface="+mn-lt"/>
                          <a:cs typeface="Times New Roman" panose="02020603050405020304" pitchFamily="18" charset="0"/>
                          <a:hlinkClick r:id="rId4">
                            <a:extLst>
                              <a:ext uri="{A12FA001-AC4F-418D-AE19-62706E023703}">
                                <ahyp:hlinkClr xmlns:ahyp="http://schemas.microsoft.com/office/drawing/2018/hyperlinkcolor" val="tx"/>
                              </a:ext>
                            </a:extLst>
                          </a:hlinkClick>
                        </a:rPr>
                        <a:t>RF-ID Reader and Tags</a:t>
                      </a:r>
                      <a:endParaRPr lang="en-IN" sz="2000" dirty="0">
                        <a:solidFill>
                          <a:schemeClr val="tx1"/>
                        </a:solidFill>
                        <a:latin typeface="+mn-lt"/>
                        <a:cs typeface="Times New Roman" panose="02020603050405020304" pitchFamily="18" charset="0"/>
                      </a:endParaRPr>
                    </a:p>
                  </a:txBody>
                  <a:tcPr>
                    <a:noFill/>
                  </a:tcPr>
                </a:tc>
                <a:tc>
                  <a:txBody>
                    <a:bodyPr/>
                    <a:lstStyle/>
                    <a:p>
                      <a:r>
                        <a:rPr lang="en-IN" sz="2000" dirty="0">
                          <a:solidFill>
                            <a:schemeClr val="tx1"/>
                          </a:solidFill>
                          <a:latin typeface="+mn-lt"/>
                          <a:cs typeface="Times New Roman" panose="02020603050405020304" pitchFamily="18" charset="0"/>
                        </a:rPr>
                        <a:t>~149.00 Rs</a:t>
                      </a:r>
                    </a:p>
                  </a:txBody>
                  <a:tcPr>
                    <a:noFill/>
                  </a:tcPr>
                </a:tc>
                <a:extLst>
                  <a:ext uri="{0D108BD9-81ED-4DB2-BD59-A6C34878D82A}">
                    <a16:rowId xmlns:a16="http://schemas.microsoft.com/office/drawing/2014/main" val="1993161008"/>
                  </a:ext>
                </a:extLst>
              </a:tr>
              <a:tr h="370840">
                <a:tc>
                  <a:txBody>
                    <a:bodyPr/>
                    <a:lstStyle/>
                    <a:p>
                      <a:r>
                        <a:rPr lang="en-IN" sz="2000" dirty="0">
                          <a:solidFill>
                            <a:schemeClr val="tx1"/>
                          </a:solidFill>
                          <a:latin typeface="+mn-lt"/>
                          <a:cs typeface="Times New Roman" panose="02020603050405020304" pitchFamily="18" charset="0"/>
                        </a:rPr>
                        <a:t>6</a:t>
                      </a:r>
                    </a:p>
                  </a:txBody>
                  <a:tcPr>
                    <a:noFill/>
                  </a:tcPr>
                </a:tc>
                <a:tc>
                  <a:txBody>
                    <a:bodyPr/>
                    <a:lstStyle/>
                    <a:p>
                      <a:r>
                        <a:rPr lang="en-IN" sz="2000" dirty="0">
                          <a:solidFill>
                            <a:schemeClr val="tx1"/>
                          </a:solidFill>
                          <a:latin typeface="+mn-lt"/>
                          <a:cs typeface="Times New Roman" panose="02020603050405020304" pitchFamily="18" charset="0"/>
                        </a:rPr>
                        <a:t>Ultrasonic sensor</a:t>
                      </a:r>
                    </a:p>
                  </a:txBody>
                  <a:tcPr>
                    <a:noFill/>
                  </a:tcPr>
                </a:tc>
                <a:tc>
                  <a:txBody>
                    <a:bodyPr/>
                    <a:lstStyle/>
                    <a:p>
                      <a:r>
                        <a:rPr lang="en-IN" sz="2000" dirty="0">
                          <a:solidFill>
                            <a:schemeClr val="tx1"/>
                          </a:solidFill>
                          <a:latin typeface="+mn-lt"/>
                          <a:cs typeface="Times New Roman" panose="02020603050405020304" pitchFamily="18" charset="0"/>
                        </a:rPr>
                        <a:t>~33.00 Rs</a:t>
                      </a:r>
                    </a:p>
                  </a:txBody>
                  <a:tcPr>
                    <a:noFill/>
                  </a:tcPr>
                </a:tc>
                <a:extLst>
                  <a:ext uri="{0D108BD9-81ED-4DB2-BD59-A6C34878D82A}">
                    <a16:rowId xmlns:a16="http://schemas.microsoft.com/office/drawing/2014/main" val="3308746823"/>
                  </a:ext>
                </a:extLst>
              </a:tr>
              <a:tr h="370840">
                <a:tc>
                  <a:txBody>
                    <a:bodyPr/>
                    <a:lstStyle/>
                    <a:p>
                      <a:r>
                        <a:rPr lang="en-IN" sz="2000" dirty="0">
                          <a:solidFill>
                            <a:schemeClr val="tx1"/>
                          </a:solidFill>
                          <a:latin typeface="+mn-lt"/>
                          <a:cs typeface="Times New Roman" panose="02020603050405020304" pitchFamily="18" charset="0"/>
                        </a:rPr>
                        <a:t>7</a:t>
                      </a:r>
                    </a:p>
                  </a:txBody>
                  <a:tcPr>
                    <a:noFill/>
                  </a:tcPr>
                </a:tc>
                <a:tc>
                  <a:txBody>
                    <a:bodyPr/>
                    <a:lstStyle/>
                    <a:p>
                      <a:r>
                        <a:rPr lang="en-IN" sz="2000" dirty="0">
                          <a:solidFill>
                            <a:schemeClr val="tx1"/>
                          </a:solidFill>
                          <a:latin typeface="+mn-lt"/>
                          <a:cs typeface="Times New Roman" panose="02020603050405020304" pitchFamily="18" charset="0"/>
                        </a:rPr>
                        <a:t>Inductive Proximity Sensor</a:t>
                      </a:r>
                    </a:p>
                  </a:txBody>
                  <a:tcPr>
                    <a:noFill/>
                  </a:tcPr>
                </a:tc>
                <a:tc>
                  <a:txBody>
                    <a:bodyPr/>
                    <a:lstStyle/>
                    <a:p>
                      <a:r>
                        <a:rPr lang="en-IN" sz="2000" dirty="0">
                          <a:solidFill>
                            <a:schemeClr val="tx1"/>
                          </a:solidFill>
                          <a:latin typeface="+mn-lt"/>
                          <a:cs typeface="Times New Roman" panose="02020603050405020304" pitchFamily="18" charset="0"/>
                        </a:rPr>
                        <a:t>~153.00 Rs</a:t>
                      </a:r>
                    </a:p>
                  </a:txBody>
                  <a:tcPr>
                    <a:noFill/>
                  </a:tcPr>
                </a:tc>
                <a:extLst>
                  <a:ext uri="{0D108BD9-81ED-4DB2-BD59-A6C34878D82A}">
                    <a16:rowId xmlns:a16="http://schemas.microsoft.com/office/drawing/2014/main" val="2221876547"/>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IN" sz="2000" dirty="0">
                        <a:solidFill>
                          <a:schemeClr val="tx1"/>
                        </a:solidFill>
                        <a:latin typeface="+mn-lt"/>
                        <a:cs typeface="Times New Roman" panose="02020603050405020304" pitchFamily="18" charset="0"/>
                      </a:endParaRPr>
                    </a:p>
                  </a:txBody>
                  <a:tcPr>
                    <a:no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N" sz="2000" dirty="0">
                          <a:solidFill>
                            <a:schemeClr val="tx1"/>
                          </a:solidFill>
                          <a:latin typeface="+mn-lt"/>
                          <a:cs typeface="Times New Roman" panose="02020603050405020304" pitchFamily="18" charset="0"/>
                        </a:rPr>
                        <a:t>Total</a:t>
                      </a:r>
                    </a:p>
                  </a:txBody>
                  <a:tcPr>
                    <a:noFill/>
                  </a:tcPr>
                </a:tc>
                <a:tc>
                  <a:txBody>
                    <a:bodyPr/>
                    <a:lstStyle/>
                    <a:p>
                      <a:r>
                        <a:rPr lang="en-IN" sz="2000" dirty="0">
                          <a:solidFill>
                            <a:schemeClr val="tx1"/>
                          </a:solidFill>
                          <a:latin typeface="+mn-lt"/>
                          <a:cs typeface="Times New Roman" panose="02020603050405020304" pitchFamily="18" charset="0"/>
                        </a:rPr>
                        <a:t>~1,222.00 Rs</a:t>
                      </a:r>
                    </a:p>
                  </a:txBody>
                  <a:tcPr>
                    <a:noFill/>
                  </a:tcPr>
                </a:tc>
                <a:extLst>
                  <a:ext uri="{0D108BD9-81ED-4DB2-BD59-A6C34878D82A}">
                    <a16:rowId xmlns:a16="http://schemas.microsoft.com/office/drawing/2014/main" val="3729329545"/>
                  </a:ext>
                </a:extLst>
              </a:tr>
            </a:tbl>
          </a:graphicData>
        </a:graphic>
      </p:graphicFrame>
    </p:spTree>
    <p:extLst>
      <p:ext uri="{BB962C8B-B14F-4D97-AF65-F5344CB8AC3E}">
        <p14:creationId xmlns:p14="http://schemas.microsoft.com/office/powerpoint/2010/main" val="36669698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3AE290-B14B-4D2A-BFD9-45E469212FF8}"/>
              </a:ext>
            </a:extLst>
          </p:cNvPr>
          <p:cNvSpPr>
            <a:spLocks noGrp="1"/>
          </p:cNvSpPr>
          <p:nvPr>
            <p:ph type="title"/>
          </p:nvPr>
        </p:nvSpPr>
        <p:spPr>
          <a:xfrm>
            <a:off x="1295400" y="469363"/>
            <a:ext cx="9601196" cy="1303867"/>
          </a:xfrm>
        </p:spPr>
        <p:txBody>
          <a:bodyPr>
            <a:normAutofit/>
          </a:bodyPr>
          <a:lstStyle/>
          <a:p>
            <a:r>
              <a:rPr lang="en-IN" sz="3200" b="1" dirty="0"/>
              <a:t>PROJECT OBJECTIVE</a:t>
            </a:r>
            <a:r>
              <a:rPr lang="en-IN" sz="3200" dirty="0"/>
              <a:t>	</a:t>
            </a:r>
          </a:p>
        </p:txBody>
      </p:sp>
      <p:sp>
        <p:nvSpPr>
          <p:cNvPr id="3" name="Text Placeholder 2">
            <a:extLst>
              <a:ext uri="{FF2B5EF4-FFF2-40B4-BE49-F238E27FC236}">
                <a16:creationId xmlns:a16="http://schemas.microsoft.com/office/drawing/2014/main" id="{49BA7EB8-53C1-46D6-BB5A-8B5D2C2C046E}"/>
              </a:ext>
            </a:extLst>
          </p:cNvPr>
          <p:cNvSpPr>
            <a:spLocks noGrp="1"/>
          </p:cNvSpPr>
          <p:nvPr>
            <p:ph type="body" idx="1"/>
          </p:nvPr>
        </p:nvSpPr>
        <p:spPr>
          <a:xfrm>
            <a:off x="1295400" y="1121297"/>
            <a:ext cx="9601196" cy="909581"/>
          </a:xfrm>
        </p:spPr>
        <p:txBody>
          <a:bodyPr/>
          <a:lstStyle/>
          <a:p>
            <a:r>
              <a:rPr lang="en-US" sz="2400" b="0" i="0" dirty="0">
                <a:solidFill>
                  <a:srgbClr val="222222"/>
                </a:solidFill>
                <a:effectLst/>
              </a:rPr>
              <a:t>People will be tempted so that they do not throw garbage out </a:t>
            </a:r>
            <a:r>
              <a:rPr lang="en-US" sz="2400" dirty="0">
                <a:solidFill>
                  <a:srgbClr val="222222"/>
                </a:solidFill>
              </a:rPr>
              <a:t>.</a:t>
            </a:r>
            <a:endParaRPr lang="en-US" sz="2400" b="0" i="0" dirty="0">
              <a:solidFill>
                <a:srgbClr val="222222"/>
              </a:solidFill>
              <a:effectLst/>
            </a:endParaRPr>
          </a:p>
        </p:txBody>
      </p:sp>
      <p:pic>
        <p:nvPicPr>
          <p:cNvPr id="8" name="Content Placeholder 7">
            <a:extLst>
              <a:ext uri="{FF2B5EF4-FFF2-40B4-BE49-F238E27FC236}">
                <a16:creationId xmlns:a16="http://schemas.microsoft.com/office/drawing/2014/main" id="{7DFBAD85-D3E8-4A00-A479-45176565B589}"/>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rcRect/>
          <a:stretch/>
        </p:blipFill>
        <p:spPr>
          <a:xfrm>
            <a:off x="2171227" y="1845914"/>
            <a:ext cx="7425273" cy="5568954"/>
          </a:xfrm>
          <a:noFill/>
        </p:spPr>
      </p:pic>
      <p:pic>
        <p:nvPicPr>
          <p:cNvPr id="10" name="Content Placeholder 9">
            <a:extLst>
              <a:ext uri="{FF2B5EF4-FFF2-40B4-BE49-F238E27FC236}">
                <a16:creationId xmlns:a16="http://schemas.microsoft.com/office/drawing/2014/main" id="{F5479ABE-E65F-478C-A245-A74C8F5A0393}"/>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7751298" y="4740814"/>
            <a:ext cx="1574662" cy="1574662"/>
          </a:xfrm>
        </p:spPr>
      </p:pic>
    </p:spTree>
    <p:extLst>
      <p:ext uri="{BB962C8B-B14F-4D97-AF65-F5344CB8AC3E}">
        <p14:creationId xmlns:p14="http://schemas.microsoft.com/office/powerpoint/2010/main" val="39448448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D95071-1BBC-4AE3-8888-36A28CE17FF2}"/>
              </a:ext>
            </a:extLst>
          </p:cNvPr>
          <p:cNvSpPr>
            <a:spLocks noGrp="1"/>
          </p:cNvSpPr>
          <p:nvPr>
            <p:ph type="title"/>
          </p:nvPr>
        </p:nvSpPr>
        <p:spPr>
          <a:xfrm>
            <a:off x="1295401" y="699744"/>
            <a:ext cx="9601196" cy="1303867"/>
          </a:xfrm>
        </p:spPr>
        <p:txBody>
          <a:bodyPr>
            <a:normAutofit/>
          </a:bodyPr>
          <a:lstStyle/>
          <a:p>
            <a:r>
              <a:rPr lang="en-IN" sz="3200" b="1" dirty="0"/>
              <a:t>CONCLUSION</a:t>
            </a:r>
          </a:p>
        </p:txBody>
      </p:sp>
      <p:sp>
        <p:nvSpPr>
          <p:cNvPr id="3" name="Content Placeholder 2">
            <a:extLst>
              <a:ext uri="{FF2B5EF4-FFF2-40B4-BE49-F238E27FC236}">
                <a16:creationId xmlns:a16="http://schemas.microsoft.com/office/drawing/2014/main" id="{F54CF541-FD11-48A1-9E72-EC866EADDBC5}"/>
              </a:ext>
            </a:extLst>
          </p:cNvPr>
          <p:cNvSpPr>
            <a:spLocks noGrp="1"/>
          </p:cNvSpPr>
          <p:nvPr>
            <p:ph idx="1"/>
          </p:nvPr>
        </p:nvSpPr>
        <p:spPr>
          <a:xfrm>
            <a:off x="1242135" y="2130804"/>
            <a:ext cx="9601196" cy="3318936"/>
          </a:xfrm>
        </p:spPr>
        <p:txBody>
          <a:bodyPr>
            <a:normAutofit/>
          </a:bodyPr>
          <a:lstStyle/>
          <a:p>
            <a:pPr>
              <a:buClr>
                <a:schemeClr val="tx1"/>
              </a:buClr>
              <a:buFont typeface="Wingdings" panose="05000000000000000000" pitchFamily="2" charset="2"/>
              <a:buChar char="Ø"/>
            </a:pPr>
            <a:r>
              <a:rPr lang="en-IN" dirty="0"/>
              <a:t>Rewards based Intelligent garbage system will attract people so that they will not throw garbage outside anywhere </a:t>
            </a:r>
            <a:r>
              <a:rPr lang="en-IN" dirty="0" err="1"/>
              <a:t>atleast</a:t>
            </a:r>
            <a:r>
              <a:rPr lang="en-IN" dirty="0"/>
              <a:t> they will use dustbin in sake of some reward points.</a:t>
            </a:r>
          </a:p>
          <a:p>
            <a:pPr>
              <a:buClr>
                <a:schemeClr val="tx1"/>
              </a:buClr>
              <a:buFont typeface="Wingdings" panose="05000000000000000000" pitchFamily="2" charset="2"/>
              <a:buChar char="Ø"/>
            </a:pPr>
            <a:r>
              <a:rPr lang="en-US" dirty="0"/>
              <a:t>We think most of the young generation will attract more towards this dustbin as they get reward for just dumping garbage in dustbin.</a:t>
            </a:r>
          </a:p>
          <a:p>
            <a:pPr>
              <a:buClr>
                <a:schemeClr val="tx1"/>
              </a:buClr>
              <a:buFont typeface="Wingdings" panose="05000000000000000000" pitchFamily="2" charset="2"/>
              <a:buChar char="Ø"/>
            </a:pPr>
            <a:r>
              <a:rPr lang="en-US" dirty="0"/>
              <a:t>The main aim of ​​this project is that people should aware about cleanliness and make the society clean and healthy.</a:t>
            </a:r>
          </a:p>
          <a:p>
            <a:endParaRPr lang="en-US" dirty="0"/>
          </a:p>
          <a:p>
            <a:endParaRPr lang="en-IN" dirty="0"/>
          </a:p>
        </p:txBody>
      </p:sp>
    </p:spTree>
    <p:extLst>
      <p:ext uri="{BB962C8B-B14F-4D97-AF65-F5344CB8AC3E}">
        <p14:creationId xmlns:p14="http://schemas.microsoft.com/office/powerpoint/2010/main" val="10078730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755BBE6-E21B-4946-A7E7-75D2CF2DDA05}"/>
              </a:ext>
            </a:extLst>
          </p:cNvPr>
          <p:cNvSpPr/>
          <p:nvPr/>
        </p:nvSpPr>
        <p:spPr>
          <a:xfrm>
            <a:off x="1136343" y="1095938"/>
            <a:ext cx="9863089" cy="4555093"/>
          </a:xfrm>
          <a:prstGeom prst="rect">
            <a:avLst/>
          </a:prstGeom>
        </p:spPr>
        <p:txBody>
          <a:bodyPr wrap="square">
            <a:spAutoFit/>
          </a:bodyPr>
          <a:lstStyle/>
          <a:p>
            <a:pPr algn="ctr"/>
            <a:r>
              <a:rPr lang="en-US" sz="3200" b="1" dirty="0">
                <a:latin typeface="+mj-lt"/>
              </a:rPr>
              <a:t>ADVANTAGES </a:t>
            </a:r>
          </a:p>
          <a:p>
            <a:pPr marL="342900" indent="-342900" algn="just">
              <a:lnSpc>
                <a:spcPct val="200000"/>
              </a:lnSpc>
              <a:buFont typeface="Wingdings" panose="05000000000000000000" pitchFamily="2" charset="2"/>
              <a:buChar char="Ø"/>
            </a:pPr>
            <a:r>
              <a:rPr lang="en-US" sz="2400" dirty="0"/>
              <a:t>People motivated to put their garbage only in the garbage bin. </a:t>
            </a:r>
            <a:endParaRPr lang="en-US" sz="2400" dirty="0">
              <a:ea typeface="Times New Roman" panose="02020603050405020304" pitchFamily="18" charset="0"/>
            </a:endParaRPr>
          </a:p>
          <a:p>
            <a:pPr marL="342900" indent="-342900" algn="just">
              <a:lnSpc>
                <a:spcPct val="200000"/>
              </a:lnSpc>
              <a:buFont typeface="Wingdings" panose="05000000000000000000" pitchFamily="2" charset="2"/>
              <a:buChar char="Ø"/>
            </a:pPr>
            <a:r>
              <a:rPr lang="en-US" sz="2400" dirty="0">
                <a:ea typeface="Times New Roman" panose="02020603050405020304" pitchFamily="18" charset="0"/>
              </a:rPr>
              <a:t>We can eliminate waste overflow.</a:t>
            </a:r>
          </a:p>
          <a:p>
            <a:pPr marL="342900" indent="-342900" algn="just">
              <a:lnSpc>
                <a:spcPct val="200000"/>
              </a:lnSpc>
              <a:buFont typeface="Wingdings" panose="05000000000000000000" pitchFamily="2" charset="2"/>
              <a:buChar char="Ø"/>
            </a:pPr>
            <a:r>
              <a:rPr lang="en-US" sz="2400" dirty="0"/>
              <a:t>The monitoring of the waste level in the garbage can could be done remotely with a simple browser or an installed software effectively. </a:t>
            </a:r>
          </a:p>
          <a:p>
            <a:pPr marL="342900" indent="-342900" algn="just">
              <a:lnSpc>
                <a:spcPct val="200000"/>
              </a:lnSpc>
              <a:buFont typeface="Wingdings" panose="05000000000000000000" pitchFamily="2" charset="2"/>
              <a:buChar char="Ø"/>
            </a:pPr>
            <a:r>
              <a:rPr lang="en-US" sz="2400" dirty="0"/>
              <a:t>The reward system will encourage people for their active participation.</a:t>
            </a:r>
          </a:p>
          <a:p>
            <a:r>
              <a:rPr lang="en-US" dirty="0">
                <a:latin typeface="Times New Roman" panose="02020603050405020304" pitchFamily="18" charset="0"/>
                <a:ea typeface="Times New Roman" panose="02020603050405020304" pitchFamily="18" charset="0"/>
              </a:rPr>
              <a:t> </a:t>
            </a:r>
            <a:endParaRPr lang="en-US" dirty="0"/>
          </a:p>
        </p:txBody>
      </p:sp>
    </p:spTree>
    <p:extLst>
      <p:ext uri="{BB962C8B-B14F-4D97-AF65-F5344CB8AC3E}">
        <p14:creationId xmlns:p14="http://schemas.microsoft.com/office/powerpoint/2010/main" val="322072704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D4C970-FB50-4E9C-B663-A6AD9F8176A5}"/>
              </a:ext>
            </a:extLst>
          </p:cNvPr>
          <p:cNvSpPr>
            <a:spLocks noGrp="1"/>
          </p:cNvSpPr>
          <p:nvPr>
            <p:ph type="title"/>
          </p:nvPr>
        </p:nvSpPr>
        <p:spPr>
          <a:xfrm>
            <a:off x="1295401" y="645956"/>
            <a:ext cx="9601196" cy="1303867"/>
          </a:xfrm>
        </p:spPr>
        <p:txBody>
          <a:bodyPr>
            <a:normAutofit/>
          </a:bodyPr>
          <a:lstStyle/>
          <a:p>
            <a:r>
              <a:rPr lang="en-IN" sz="3200" b="1" dirty="0"/>
              <a:t>SOME LIMITATIONS OF THIS PROJECT</a:t>
            </a:r>
          </a:p>
        </p:txBody>
      </p:sp>
      <p:sp>
        <p:nvSpPr>
          <p:cNvPr id="3" name="Content Placeholder 2">
            <a:extLst>
              <a:ext uri="{FF2B5EF4-FFF2-40B4-BE49-F238E27FC236}">
                <a16:creationId xmlns:a16="http://schemas.microsoft.com/office/drawing/2014/main" id="{956ED622-2EF5-4EF1-A255-580DB6A60532}"/>
              </a:ext>
            </a:extLst>
          </p:cNvPr>
          <p:cNvSpPr>
            <a:spLocks noGrp="1"/>
          </p:cNvSpPr>
          <p:nvPr>
            <p:ph idx="1"/>
          </p:nvPr>
        </p:nvSpPr>
        <p:spPr>
          <a:xfrm>
            <a:off x="1295401" y="1949822"/>
            <a:ext cx="9766176" cy="3820663"/>
          </a:xfrm>
        </p:spPr>
        <p:txBody>
          <a:bodyPr>
            <a:noAutofit/>
          </a:bodyPr>
          <a:lstStyle/>
          <a:p>
            <a:pPr>
              <a:buClr>
                <a:schemeClr val="tx1"/>
              </a:buClr>
              <a:buFont typeface="Wingdings" panose="05000000000000000000" pitchFamily="2" charset="2"/>
              <a:buChar char="Ø"/>
            </a:pPr>
            <a:r>
              <a:rPr lang="en-IN" b="1" dirty="0"/>
              <a:t>We know </a:t>
            </a:r>
            <a:r>
              <a:rPr lang="en-US" b="1" dirty="0"/>
              <a:t>you must be thinking that money will come from where ?</a:t>
            </a:r>
          </a:p>
          <a:p>
            <a:pPr marL="0" indent="0">
              <a:buClr>
                <a:schemeClr val="tx1"/>
              </a:buClr>
              <a:buNone/>
            </a:pPr>
            <a:r>
              <a:rPr lang="en-IN" dirty="0"/>
              <a:t>We have few ideas :</a:t>
            </a:r>
          </a:p>
          <a:p>
            <a:pPr>
              <a:buClr>
                <a:schemeClr val="tx1"/>
              </a:buClr>
              <a:buFont typeface="Wingdings" panose="05000000000000000000" pitchFamily="2" charset="2"/>
              <a:buChar char="Ø"/>
            </a:pPr>
            <a:r>
              <a:rPr lang="en-US" dirty="0"/>
              <a:t>We will provide donation links on the web portal.</a:t>
            </a:r>
          </a:p>
          <a:p>
            <a:pPr>
              <a:buClr>
                <a:schemeClr val="tx1"/>
              </a:buClr>
              <a:buFont typeface="Wingdings" panose="05000000000000000000" pitchFamily="2" charset="2"/>
              <a:buChar char="Ø"/>
            </a:pPr>
            <a:r>
              <a:rPr lang="en-US" dirty="0"/>
              <a:t>We will charge fine if someone throws outdoor trash with in some fixed range.</a:t>
            </a:r>
          </a:p>
          <a:p>
            <a:pPr>
              <a:buClr>
                <a:schemeClr val="tx1"/>
              </a:buClr>
              <a:buFont typeface="Wingdings" panose="05000000000000000000" pitchFamily="2" charset="2"/>
              <a:buChar char="Ø"/>
            </a:pPr>
            <a:r>
              <a:rPr lang="en-US" dirty="0"/>
              <a:t>Can also take help of the government.</a:t>
            </a:r>
          </a:p>
          <a:p>
            <a:pPr>
              <a:buFont typeface="Wingdings" panose="05000000000000000000" pitchFamily="2" charset="2"/>
              <a:buChar char="Ø"/>
            </a:pPr>
            <a:r>
              <a:rPr lang="en-US" dirty="0"/>
              <a:t>Also sensors may be damage if someone liquid waste.</a:t>
            </a:r>
          </a:p>
          <a:p>
            <a:pPr>
              <a:buFont typeface="Wingdings" panose="05000000000000000000" pitchFamily="2" charset="2"/>
              <a:buChar char="Ø"/>
            </a:pPr>
            <a:r>
              <a:rPr lang="en-US" dirty="0"/>
              <a:t>There are lot of people in our society which are not much technical aware they might be face problem while using this dustbin.</a:t>
            </a:r>
          </a:p>
          <a:p>
            <a:endParaRPr lang="en-IN" dirty="0"/>
          </a:p>
        </p:txBody>
      </p:sp>
    </p:spTree>
    <p:extLst>
      <p:ext uri="{BB962C8B-B14F-4D97-AF65-F5344CB8AC3E}">
        <p14:creationId xmlns:p14="http://schemas.microsoft.com/office/powerpoint/2010/main" val="373079990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B0A5357-0701-470B-8156-4E4204A29A3A}"/>
              </a:ext>
            </a:extLst>
          </p:cNvPr>
          <p:cNvSpPr/>
          <p:nvPr/>
        </p:nvSpPr>
        <p:spPr>
          <a:xfrm>
            <a:off x="878889" y="1191723"/>
            <a:ext cx="10502283" cy="3816429"/>
          </a:xfrm>
          <a:prstGeom prst="rect">
            <a:avLst/>
          </a:prstGeom>
        </p:spPr>
        <p:txBody>
          <a:bodyPr wrap="square">
            <a:spAutoFit/>
          </a:bodyPr>
          <a:lstStyle/>
          <a:p>
            <a:pPr algn="ctr"/>
            <a:r>
              <a:rPr lang="en-US" sz="3200" b="1" dirty="0">
                <a:solidFill>
                  <a:srgbClr val="000000"/>
                </a:solidFill>
                <a:latin typeface="+mj-lt"/>
              </a:rPr>
              <a:t>REFERENCES</a:t>
            </a:r>
          </a:p>
          <a:p>
            <a:endParaRPr lang="en-US" dirty="0">
              <a:solidFill>
                <a:srgbClr val="000000"/>
              </a:solidFill>
              <a:latin typeface="ff3"/>
            </a:endParaRPr>
          </a:p>
          <a:p>
            <a:r>
              <a:rPr lang="en-US" sz="2400" dirty="0">
                <a:solidFill>
                  <a:srgbClr val="000000"/>
                </a:solidFill>
              </a:rPr>
              <a:t>[1]. Alexey Medvedev, Petr </a:t>
            </a:r>
            <a:r>
              <a:rPr lang="en-US" sz="2400" dirty="0" err="1">
                <a:solidFill>
                  <a:srgbClr val="000000"/>
                </a:solidFill>
              </a:rPr>
              <a:t>Fedchenkov</a:t>
            </a:r>
            <a:r>
              <a:rPr lang="en-US" sz="2400" dirty="0">
                <a:solidFill>
                  <a:srgbClr val="000000"/>
                </a:solidFill>
              </a:rPr>
              <a:t>, </a:t>
            </a:r>
            <a:r>
              <a:rPr lang="en-US" sz="2400" dirty="0" err="1">
                <a:solidFill>
                  <a:srgbClr val="000000"/>
                </a:solidFill>
              </a:rPr>
              <a:t>ArkadyZaslavsky</a:t>
            </a:r>
            <a:r>
              <a:rPr lang="en-US" sz="2400" dirty="0">
                <a:solidFill>
                  <a:srgbClr val="000000"/>
                </a:solidFill>
              </a:rPr>
              <a:t>, Theodoros, </a:t>
            </a:r>
          </a:p>
          <a:p>
            <a:r>
              <a:rPr lang="en-US" sz="2400" dirty="0">
                <a:solidFill>
                  <a:srgbClr val="000000"/>
                </a:solidFill>
              </a:rPr>
              <a:t>Anagnostopoulos Sergey </a:t>
            </a:r>
            <a:r>
              <a:rPr lang="en-US" sz="2400" dirty="0" err="1">
                <a:solidFill>
                  <a:srgbClr val="000000"/>
                </a:solidFill>
              </a:rPr>
              <a:t>Khoruzhnikov</a:t>
            </a:r>
            <a:r>
              <a:rPr lang="en-US" sz="2400" dirty="0">
                <a:solidFill>
                  <a:srgbClr val="000000"/>
                </a:solidFill>
              </a:rPr>
              <a:t>,‖Waste Management as an IoT-Enabled Service in Smart Cities‖. </a:t>
            </a:r>
          </a:p>
          <a:p>
            <a:r>
              <a:rPr lang="en-US" sz="2400" dirty="0">
                <a:solidFill>
                  <a:srgbClr val="000000"/>
                </a:solidFill>
              </a:rPr>
              <a:t>[2]. Meghana K C, Dr. K R </a:t>
            </a:r>
            <a:r>
              <a:rPr lang="en-US" sz="2400" dirty="0" err="1">
                <a:solidFill>
                  <a:srgbClr val="000000"/>
                </a:solidFill>
              </a:rPr>
              <a:t>Nataraj</a:t>
            </a:r>
            <a:r>
              <a:rPr lang="en-US" sz="2400" dirty="0">
                <a:solidFill>
                  <a:srgbClr val="000000"/>
                </a:solidFill>
              </a:rPr>
              <a:t>,‖ IOT Based Intelligent Bin for Smart Cities‖. </a:t>
            </a:r>
          </a:p>
          <a:p>
            <a:r>
              <a:rPr lang="en-US" sz="2400" dirty="0">
                <a:solidFill>
                  <a:srgbClr val="000000"/>
                </a:solidFill>
              </a:rPr>
              <a:t>[3]. </a:t>
            </a:r>
            <a:r>
              <a:rPr lang="en-US" sz="2400" dirty="0" err="1">
                <a:solidFill>
                  <a:srgbClr val="000000"/>
                </a:solidFill>
              </a:rPr>
              <a:t>KasliwalManasi</a:t>
            </a:r>
            <a:r>
              <a:rPr lang="en-US" sz="2400" dirty="0">
                <a:solidFill>
                  <a:srgbClr val="000000"/>
                </a:solidFill>
              </a:rPr>
              <a:t> H., </a:t>
            </a:r>
            <a:r>
              <a:rPr lang="en-US" sz="2400" dirty="0" err="1">
                <a:solidFill>
                  <a:srgbClr val="000000"/>
                </a:solidFill>
              </a:rPr>
              <a:t>SuryawanshiSmitkumar</a:t>
            </a:r>
            <a:r>
              <a:rPr lang="en-US" sz="2400" dirty="0">
                <a:solidFill>
                  <a:srgbClr val="000000"/>
                </a:solidFill>
              </a:rPr>
              <a:t> B, A Novel Approach to Garbage </a:t>
            </a:r>
          </a:p>
          <a:p>
            <a:r>
              <a:rPr lang="en-US" sz="2400" dirty="0">
                <a:solidFill>
                  <a:srgbClr val="000000"/>
                </a:solidFill>
              </a:rPr>
              <a:t>Management Using Internet of Things for Smart Cities‖. </a:t>
            </a:r>
          </a:p>
          <a:p>
            <a:r>
              <a:rPr lang="en-US" sz="2400" dirty="0">
                <a:solidFill>
                  <a:srgbClr val="000000"/>
                </a:solidFill>
              </a:rPr>
              <a:t>[4]. </a:t>
            </a:r>
            <a:r>
              <a:rPr lang="en-US" sz="2400" dirty="0" err="1">
                <a:solidFill>
                  <a:srgbClr val="000000"/>
                </a:solidFill>
              </a:rPr>
              <a:t>Vishesh</a:t>
            </a:r>
            <a:r>
              <a:rPr lang="en-US" sz="2400" dirty="0">
                <a:solidFill>
                  <a:srgbClr val="000000"/>
                </a:solidFill>
              </a:rPr>
              <a:t> Kumar </a:t>
            </a:r>
            <a:r>
              <a:rPr lang="en-US" sz="2400" dirty="0" err="1">
                <a:solidFill>
                  <a:srgbClr val="000000"/>
                </a:solidFill>
              </a:rPr>
              <a:t>Kurrel</a:t>
            </a:r>
            <a:r>
              <a:rPr lang="en-US" sz="2400" dirty="0">
                <a:solidFill>
                  <a:srgbClr val="000000"/>
                </a:solidFill>
              </a:rPr>
              <a:t>,‖ Smart Garbage Collection Bin Overflows Indicator using </a:t>
            </a:r>
          </a:p>
          <a:p>
            <a:r>
              <a:rPr lang="en-US" sz="2400" dirty="0">
                <a:solidFill>
                  <a:srgbClr val="000000"/>
                </a:solidFill>
              </a:rPr>
              <a:t>Internet of Things</a:t>
            </a:r>
            <a:endParaRPr lang="en-US" sz="2400" b="0" i="0" dirty="0">
              <a:solidFill>
                <a:srgbClr val="000000"/>
              </a:solidFill>
              <a:effectLst/>
            </a:endParaRPr>
          </a:p>
        </p:txBody>
      </p:sp>
    </p:spTree>
    <p:extLst>
      <p:ext uri="{BB962C8B-B14F-4D97-AF65-F5344CB8AC3E}">
        <p14:creationId xmlns:p14="http://schemas.microsoft.com/office/powerpoint/2010/main" val="328512003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FE6E9-9908-4CFD-8790-04DE2BD0D50E}"/>
              </a:ext>
            </a:extLst>
          </p:cNvPr>
          <p:cNvSpPr>
            <a:spLocks noGrp="1"/>
          </p:cNvSpPr>
          <p:nvPr>
            <p:ph type="title"/>
          </p:nvPr>
        </p:nvSpPr>
        <p:spPr/>
        <p:txBody>
          <a:bodyPr>
            <a:normAutofit/>
          </a:bodyPr>
          <a:lstStyle/>
          <a:p>
            <a:r>
              <a:rPr lang="hi-IN" dirty="0"/>
              <a:t>Thank</a:t>
            </a:r>
            <a:r>
              <a:rPr lang="en-IN" dirty="0"/>
              <a:t>s</a:t>
            </a:r>
            <a:r>
              <a:rPr lang="hi-IN" dirty="0"/>
              <a:t> !!!</a:t>
            </a:r>
            <a:endParaRPr lang="en-IN" dirty="0"/>
          </a:p>
        </p:txBody>
      </p:sp>
      <p:pic>
        <p:nvPicPr>
          <p:cNvPr id="5" name="Content Placeholder 4">
            <a:extLst>
              <a:ext uri="{FF2B5EF4-FFF2-40B4-BE49-F238E27FC236}">
                <a16:creationId xmlns:a16="http://schemas.microsoft.com/office/drawing/2014/main" id="{011AC83A-0B4D-4319-9FEA-C26CCD62556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95400" y="3116359"/>
            <a:ext cx="9601200" cy="2200083"/>
          </a:xfrm>
        </p:spPr>
      </p:pic>
      <p:sp>
        <p:nvSpPr>
          <p:cNvPr id="6" name="TextBox 5">
            <a:extLst>
              <a:ext uri="{FF2B5EF4-FFF2-40B4-BE49-F238E27FC236}">
                <a16:creationId xmlns:a16="http://schemas.microsoft.com/office/drawing/2014/main" id="{BBE549D4-4DF9-4620-BCAC-CFC6C867B630}"/>
              </a:ext>
            </a:extLst>
          </p:cNvPr>
          <p:cNvSpPr txBox="1"/>
          <p:nvPr/>
        </p:nvSpPr>
        <p:spPr>
          <a:xfrm>
            <a:off x="2628314" y="2116403"/>
            <a:ext cx="7723163" cy="584775"/>
          </a:xfrm>
          <a:prstGeom prst="rect">
            <a:avLst/>
          </a:prstGeom>
          <a:noFill/>
        </p:spPr>
        <p:txBody>
          <a:bodyPr wrap="square" rtlCol="0">
            <a:spAutoFit/>
          </a:bodyPr>
          <a:lstStyle/>
          <a:p>
            <a:r>
              <a:rPr lang="en-IN" sz="3200" b="0" i="0" dirty="0" err="1">
                <a:solidFill>
                  <a:srgbClr val="060D36"/>
                </a:solidFill>
                <a:effectLst/>
                <a:latin typeface="Times New Roman" panose="02020603050405020304" pitchFamily="18" charset="0"/>
                <a:cs typeface="Times New Roman" panose="02020603050405020304" pitchFamily="18" charset="0"/>
              </a:rPr>
              <a:t>Rajkiya</a:t>
            </a:r>
            <a:r>
              <a:rPr lang="en-IN" sz="3200" b="0" i="0" dirty="0">
                <a:solidFill>
                  <a:srgbClr val="060D36"/>
                </a:solidFill>
                <a:effectLst/>
                <a:latin typeface="Times New Roman" panose="02020603050405020304" pitchFamily="18" charset="0"/>
                <a:cs typeface="Times New Roman" panose="02020603050405020304" pitchFamily="18" charset="0"/>
              </a:rPr>
              <a:t> Engineering College, </a:t>
            </a:r>
            <a:r>
              <a:rPr lang="en-IN" sz="3200" b="0" i="0" dirty="0" err="1">
                <a:solidFill>
                  <a:srgbClr val="060D36"/>
                </a:solidFill>
                <a:effectLst/>
                <a:latin typeface="Times New Roman" panose="02020603050405020304" pitchFamily="18" charset="0"/>
                <a:cs typeface="Times New Roman" panose="02020603050405020304" pitchFamily="18" charset="0"/>
              </a:rPr>
              <a:t>Sonbhadra</a:t>
            </a:r>
            <a:endParaRPr lang="en-IN"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177254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0EAEE-FC2B-497B-9FD3-3B38823E7276}"/>
              </a:ext>
            </a:extLst>
          </p:cNvPr>
          <p:cNvSpPr>
            <a:spLocks noGrp="1"/>
          </p:cNvSpPr>
          <p:nvPr>
            <p:ph type="title"/>
          </p:nvPr>
        </p:nvSpPr>
        <p:spPr>
          <a:xfrm>
            <a:off x="1409221" y="45007"/>
            <a:ext cx="4485552" cy="1552768"/>
          </a:xfrm>
          <a:noFill/>
        </p:spPr>
        <p:txBody>
          <a:bodyPr>
            <a:normAutofit/>
          </a:bodyPr>
          <a:lstStyle/>
          <a:p>
            <a:r>
              <a:rPr lang="en-IN" sz="3200" b="1" dirty="0"/>
              <a:t>MOTIVATION</a:t>
            </a:r>
          </a:p>
        </p:txBody>
      </p:sp>
      <p:pic>
        <p:nvPicPr>
          <p:cNvPr id="8" name="Content Placeholder 7">
            <a:extLst>
              <a:ext uri="{FF2B5EF4-FFF2-40B4-BE49-F238E27FC236}">
                <a16:creationId xmlns:a16="http://schemas.microsoft.com/office/drawing/2014/main" id="{7779808E-33FD-49BB-94DB-D562CECB9E4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585399" y="848025"/>
            <a:ext cx="4676775" cy="4838700"/>
          </a:xfrm>
        </p:spPr>
      </p:pic>
      <p:sp>
        <p:nvSpPr>
          <p:cNvPr id="4" name="Text Placeholder 3">
            <a:extLst>
              <a:ext uri="{FF2B5EF4-FFF2-40B4-BE49-F238E27FC236}">
                <a16:creationId xmlns:a16="http://schemas.microsoft.com/office/drawing/2014/main" id="{851A426B-D576-4923-A430-1858D79BEA4D}"/>
              </a:ext>
            </a:extLst>
          </p:cNvPr>
          <p:cNvSpPr>
            <a:spLocks noGrp="1"/>
          </p:cNvSpPr>
          <p:nvPr>
            <p:ph type="body" sz="half" idx="2"/>
          </p:nvPr>
        </p:nvSpPr>
        <p:spPr>
          <a:xfrm>
            <a:off x="885935" y="1791716"/>
            <a:ext cx="5699464" cy="2438404"/>
          </a:xfrm>
        </p:spPr>
        <p:txBody>
          <a:bodyPr>
            <a:noAutofit/>
          </a:bodyPr>
          <a:lstStyle/>
          <a:p>
            <a:pPr marL="457200" indent="-457200" algn="l">
              <a:buClr>
                <a:schemeClr val="tx1"/>
              </a:buClr>
              <a:buFont typeface="Wingdings" panose="05000000000000000000" pitchFamily="2" charset="2"/>
              <a:buChar char="Ø"/>
            </a:pPr>
            <a:r>
              <a:rPr lang="en-US" sz="2400" dirty="0"/>
              <a:t>We thought this project because most people do not pay attention to cleanliness and throw garbage out.</a:t>
            </a:r>
          </a:p>
          <a:p>
            <a:pPr marL="457200" indent="-457200" algn="l">
              <a:buClr>
                <a:schemeClr val="tx1"/>
              </a:buClr>
              <a:buFont typeface="Wingdings" panose="05000000000000000000" pitchFamily="2" charset="2"/>
              <a:buChar char="Ø"/>
            </a:pPr>
            <a:r>
              <a:rPr lang="en-US" sz="2400" dirty="0"/>
              <a:t>Which causes  lot pollution in the environment as well as many severe diseases.</a:t>
            </a:r>
          </a:p>
          <a:p>
            <a:pPr marL="457200" indent="-457200" algn="l">
              <a:buClr>
                <a:schemeClr val="tx1"/>
              </a:buClr>
              <a:buFont typeface="Wingdings" panose="05000000000000000000" pitchFamily="2" charset="2"/>
              <a:buChar char="Ø"/>
            </a:pPr>
            <a:r>
              <a:rPr lang="en-US" sz="2400" dirty="0"/>
              <a:t>We are making this project by considering the common human nature that every human being is attracted to those things through which they earn some reward.</a:t>
            </a:r>
          </a:p>
        </p:txBody>
      </p:sp>
    </p:spTree>
    <p:extLst>
      <p:ext uri="{BB962C8B-B14F-4D97-AF65-F5344CB8AC3E}">
        <p14:creationId xmlns:p14="http://schemas.microsoft.com/office/powerpoint/2010/main" val="41667863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8132866-73D8-448F-A082-154A8C9F50F4}"/>
              </a:ext>
            </a:extLst>
          </p:cNvPr>
          <p:cNvSpPr/>
          <p:nvPr/>
        </p:nvSpPr>
        <p:spPr>
          <a:xfrm>
            <a:off x="763479" y="550720"/>
            <a:ext cx="7279689" cy="6288901"/>
          </a:xfrm>
          <a:prstGeom prst="rect">
            <a:avLst/>
          </a:prstGeom>
        </p:spPr>
        <p:txBody>
          <a:bodyPr wrap="square">
            <a:spAutoFit/>
          </a:bodyPr>
          <a:lstStyle/>
          <a:p>
            <a:pPr algn="ctr">
              <a:spcBef>
                <a:spcPts val="760"/>
              </a:spcBef>
            </a:pPr>
            <a:r>
              <a:rPr lang="en-US" sz="3200" b="1" dirty="0">
                <a:latin typeface="+mj-lt"/>
                <a:ea typeface="Times New Roman" panose="02020603050405020304" pitchFamily="18" charset="0"/>
              </a:rPr>
              <a:t>LITERATURE SURVEY</a:t>
            </a:r>
          </a:p>
          <a:p>
            <a:pPr algn="just">
              <a:spcBef>
                <a:spcPts val="760"/>
              </a:spcBef>
            </a:pPr>
            <a:r>
              <a:rPr lang="en-US" sz="3200" b="1" dirty="0">
                <a:ea typeface="Times New Roman" panose="02020603050405020304" pitchFamily="18" charset="0"/>
              </a:rPr>
              <a:t>1. Roadside Garbage Dumping system</a:t>
            </a:r>
          </a:p>
          <a:p>
            <a:pPr marL="800100" lvl="1" indent="-342900" algn="just">
              <a:spcBef>
                <a:spcPts val="760"/>
              </a:spcBef>
              <a:buFont typeface="Wingdings" panose="05000000000000000000" pitchFamily="2" charset="2"/>
              <a:buChar char="Ø"/>
            </a:pPr>
            <a:r>
              <a:rPr lang="en-US" sz="2400" dirty="0"/>
              <a:t>The garbage system what we have today is a system civilized roadside garbage bin dumping system in which people are advised to put their garbage only in the garbage bin kept at the side of a road. </a:t>
            </a:r>
          </a:p>
          <a:p>
            <a:pPr>
              <a:spcBef>
                <a:spcPts val="760"/>
              </a:spcBef>
            </a:pPr>
            <a:r>
              <a:rPr lang="en-US" sz="2400" b="1" dirty="0">
                <a:latin typeface="+mj-lt"/>
              </a:rPr>
              <a:t>OUTCOME:</a:t>
            </a:r>
          </a:p>
          <a:p>
            <a:pPr marL="457200" indent="-457200" algn="just">
              <a:spcBef>
                <a:spcPts val="760"/>
              </a:spcBef>
              <a:buFont typeface="Wingdings" panose="05000000000000000000" pitchFamily="2" charset="2"/>
              <a:buChar char="Ø"/>
            </a:pPr>
            <a:r>
              <a:rPr lang="en-US" sz="2400" dirty="0"/>
              <a:t>We cannot control the amount of garbage that people put into the garbage bin.</a:t>
            </a:r>
          </a:p>
          <a:p>
            <a:pPr marL="457200" indent="-457200" algn="just">
              <a:spcBef>
                <a:spcPts val="760"/>
              </a:spcBef>
              <a:buFont typeface="Wingdings" panose="05000000000000000000" pitchFamily="2" charset="2"/>
              <a:buChar char="Ø"/>
            </a:pPr>
            <a:r>
              <a:rPr lang="en-US" sz="2400" dirty="0"/>
              <a:t>The garbage bin at that place would keep on overflowing with garbage leading to stinking smell and unhealthy environment.</a:t>
            </a:r>
          </a:p>
          <a:p>
            <a:pPr marL="457200" indent="-457200">
              <a:spcBef>
                <a:spcPts val="760"/>
              </a:spcBef>
              <a:buFont typeface="+mj-lt"/>
              <a:buAutoNum type="alphaUcPeriod"/>
            </a:pPr>
            <a:endParaRPr lang="en-US" sz="2400" dirty="0"/>
          </a:p>
          <a:p>
            <a:pPr marL="457200" indent="-457200">
              <a:spcBef>
                <a:spcPts val="760"/>
              </a:spcBef>
              <a:buFont typeface="+mj-lt"/>
              <a:buAutoNum type="alphaUcPeriod"/>
            </a:pPr>
            <a:endParaRPr lang="en-US" sz="2400" dirty="0"/>
          </a:p>
        </p:txBody>
      </p:sp>
      <p:pic>
        <p:nvPicPr>
          <p:cNvPr id="4" name="Picture 3">
            <a:extLst>
              <a:ext uri="{FF2B5EF4-FFF2-40B4-BE49-F238E27FC236}">
                <a16:creationId xmlns:a16="http://schemas.microsoft.com/office/drawing/2014/main" id="{F89BD723-70F4-484D-8941-4DA0F8C38CA0}"/>
              </a:ext>
            </a:extLst>
          </p:cNvPr>
          <p:cNvPicPr>
            <a:picLocks noChangeAspect="1"/>
          </p:cNvPicPr>
          <p:nvPr/>
        </p:nvPicPr>
        <p:blipFill>
          <a:blip r:embed="rId2"/>
          <a:stretch>
            <a:fillRect/>
          </a:stretch>
        </p:blipFill>
        <p:spPr>
          <a:xfrm>
            <a:off x="7972148" y="612560"/>
            <a:ext cx="3480046" cy="5353235"/>
          </a:xfrm>
          <a:prstGeom prst="rect">
            <a:avLst/>
          </a:prstGeom>
          <a:ln>
            <a:noFill/>
          </a:ln>
          <a:effectLst>
            <a:softEdge rad="112500"/>
          </a:effectLst>
        </p:spPr>
      </p:pic>
    </p:spTree>
    <p:extLst>
      <p:ext uri="{BB962C8B-B14F-4D97-AF65-F5344CB8AC3E}">
        <p14:creationId xmlns:p14="http://schemas.microsoft.com/office/powerpoint/2010/main" val="16879500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179F932-F28C-4A1A-B810-60E41D26F66B}"/>
              </a:ext>
            </a:extLst>
          </p:cNvPr>
          <p:cNvSpPr/>
          <p:nvPr/>
        </p:nvSpPr>
        <p:spPr>
          <a:xfrm>
            <a:off x="683581" y="1713635"/>
            <a:ext cx="10706470" cy="4647426"/>
          </a:xfrm>
          <a:prstGeom prst="rect">
            <a:avLst/>
          </a:prstGeom>
        </p:spPr>
        <p:txBody>
          <a:bodyPr wrap="square">
            <a:spAutoFit/>
          </a:bodyPr>
          <a:lstStyle/>
          <a:p>
            <a:pPr marL="342900" indent="-342900" algn="just">
              <a:buFont typeface="Wingdings" panose="05000000000000000000" pitchFamily="2" charset="2"/>
              <a:buChar char="Ø"/>
            </a:pPr>
            <a:r>
              <a:rPr lang="en-US" sz="2400" dirty="0">
                <a:solidFill>
                  <a:srgbClr val="000000"/>
                </a:solidFill>
              </a:rPr>
              <a:t>The authors in [1] have made a quantitative analysis between existing dustbins and their serving population. The study first analyses the spatial distribution of dustbins in some areas of Dhaka city using average nearest neighbor functions of GIS. Next, an optimal number of additional dustbins were calculated. It is shown that the number of existing dustbins is insufficient in the study area. The extent of pollution caused by the existing dustbins was calculated using spatial analyst functions of GIS. It is found that all the dustbins are burnt with wastes and causing pollution to the environment.</a:t>
            </a:r>
          </a:p>
          <a:p>
            <a:pPr algn="just"/>
            <a:endParaRPr lang="en-US" sz="2400" dirty="0">
              <a:solidFill>
                <a:srgbClr val="000000"/>
              </a:solidFill>
            </a:endParaRPr>
          </a:p>
          <a:p>
            <a:pPr algn="just"/>
            <a:r>
              <a:rPr lang="en-US" sz="2400" b="1" dirty="0">
                <a:solidFill>
                  <a:srgbClr val="000000"/>
                </a:solidFill>
              </a:rPr>
              <a:t>OUTCOME:</a:t>
            </a:r>
          </a:p>
          <a:p>
            <a:pPr marL="342900" indent="-342900" algn="just">
              <a:buFont typeface="Wingdings" panose="05000000000000000000" pitchFamily="2" charset="2"/>
              <a:buChar char="Ø"/>
            </a:pPr>
            <a:r>
              <a:rPr lang="en-US" sz="2400" dirty="0">
                <a:solidFill>
                  <a:srgbClr val="000000"/>
                </a:solidFill>
              </a:rPr>
              <a:t>The results thus obtained would help to understand the present situation of the waste management and to optimally place the required number of dustbins to prevent further pollution to environment.</a:t>
            </a:r>
            <a:endParaRPr lang="en-US" sz="2400" b="0" i="0" dirty="0">
              <a:solidFill>
                <a:srgbClr val="000000"/>
              </a:solidFill>
              <a:effectLst/>
            </a:endParaRPr>
          </a:p>
        </p:txBody>
      </p:sp>
      <p:sp>
        <p:nvSpPr>
          <p:cNvPr id="3" name="Rectangle 2">
            <a:extLst>
              <a:ext uri="{FF2B5EF4-FFF2-40B4-BE49-F238E27FC236}">
                <a16:creationId xmlns:a16="http://schemas.microsoft.com/office/drawing/2014/main" id="{21C04B1A-A8E9-42D5-A2DD-447E22BA4B19}"/>
              </a:ext>
            </a:extLst>
          </p:cNvPr>
          <p:cNvSpPr/>
          <p:nvPr/>
        </p:nvSpPr>
        <p:spPr>
          <a:xfrm>
            <a:off x="630315" y="673354"/>
            <a:ext cx="11132597" cy="1077218"/>
          </a:xfrm>
          <a:prstGeom prst="rect">
            <a:avLst/>
          </a:prstGeom>
        </p:spPr>
        <p:txBody>
          <a:bodyPr wrap="square">
            <a:spAutoFit/>
          </a:bodyPr>
          <a:lstStyle/>
          <a:p>
            <a:r>
              <a:rPr lang="en-US" sz="3200" b="1" dirty="0">
                <a:solidFill>
                  <a:srgbClr val="111111"/>
                </a:solidFill>
                <a:latin typeface="+mj-lt"/>
              </a:rPr>
              <a:t>2. Quantitative Analysis of Spatial Pattern of Dustbins and its Pollution in Dhaka City -- A GIS Based Approach</a:t>
            </a:r>
            <a:endParaRPr lang="en-US" sz="3200" b="1" i="0" dirty="0">
              <a:solidFill>
                <a:srgbClr val="111111"/>
              </a:solidFill>
              <a:effectLst/>
              <a:latin typeface="+mj-lt"/>
            </a:endParaRPr>
          </a:p>
        </p:txBody>
      </p:sp>
    </p:spTree>
    <p:extLst>
      <p:ext uri="{BB962C8B-B14F-4D97-AF65-F5344CB8AC3E}">
        <p14:creationId xmlns:p14="http://schemas.microsoft.com/office/powerpoint/2010/main" val="7158221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AE00B34-650E-4F7D-AB70-D2E47DC7D891}"/>
              </a:ext>
            </a:extLst>
          </p:cNvPr>
          <p:cNvSpPr/>
          <p:nvPr/>
        </p:nvSpPr>
        <p:spPr>
          <a:xfrm>
            <a:off x="772358" y="1820248"/>
            <a:ext cx="10724225" cy="4154984"/>
          </a:xfrm>
          <a:prstGeom prst="rect">
            <a:avLst/>
          </a:prstGeom>
        </p:spPr>
        <p:txBody>
          <a:bodyPr wrap="square">
            <a:spAutoFit/>
          </a:bodyPr>
          <a:lstStyle/>
          <a:p>
            <a:pPr marL="342900" indent="-342900" algn="just">
              <a:buFont typeface="Wingdings" panose="05000000000000000000" pitchFamily="2" charset="2"/>
              <a:buChar char="Ø"/>
            </a:pPr>
            <a:r>
              <a:rPr lang="en-US" sz="2400" dirty="0">
                <a:solidFill>
                  <a:srgbClr val="000000"/>
                </a:solidFill>
              </a:rPr>
              <a:t>The authors in [2] have equipped the smart bins with ultrasonic sensors which measure the level of dustbin being filled up. The container is divided into three levels of garbage being collected in it. Every time the garbage crosses a level the sensors receives the data of the filled level. This data is further sent to the garbage analyzer as instant message using GSM module.</a:t>
            </a:r>
          </a:p>
          <a:p>
            <a:pPr algn="just"/>
            <a:endParaRPr lang="en-US" sz="2400" dirty="0">
              <a:solidFill>
                <a:srgbClr val="000000"/>
              </a:solidFill>
            </a:endParaRPr>
          </a:p>
          <a:p>
            <a:pPr marL="342900" indent="-342900" algn="just">
              <a:buFont typeface="Wingdings" panose="05000000000000000000" pitchFamily="2" charset="2"/>
              <a:buChar char="Ø"/>
            </a:pPr>
            <a:r>
              <a:rPr lang="en-US" sz="2400" b="1" dirty="0">
                <a:solidFill>
                  <a:srgbClr val="000000"/>
                </a:solidFill>
                <a:latin typeface="+mj-lt"/>
              </a:rPr>
              <a:t>OUTCOME</a:t>
            </a:r>
          </a:p>
          <a:p>
            <a:r>
              <a:rPr lang="en-US" sz="2400" dirty="0"/>
              <a:t>This system provide mechanism to display filled level of dustbin, sending notification to driver, finding shortest route to reach the destination, receive complaints from the citizen and display the current location of trucks.</a:t>
            </a:r>
          </a:p>
          <a:p>
            <a:pPr algn="just"/>
            <a:r>
              <a:rPr lang="en-US" sz="2400" dirty="0">
                <a:solidFill>
                  <a:srgbClr val="000000"/>
                </a:solidFill>
              </a:rPr>
              <a:t> </a:t>
            </a:r>
          </a:p>
        </p:txBody>
      </p:sp>
      <p:sp>
        <p:nvSpPr>
          <p:cNvPr id="3" name="Rectangle 2">
            <a:extLst>
              <a:ext uri="{FF2B5EF4-FFF2-40B4-BE49-F238E27FC236}">
                <a16:creationId xmlns:a16="http://schemas.microsoft.com/office/drawing/2014/main" id="{B358290E-E1A5-4062-9E84-61BE351A95C1}"/>
              </a:ext>
            </a:extLst>
          </p:cNvPr>
          <p:cNvSpPr/>
          <p:nvPr/>
        </p:nvSpPr>
        <p:spPr>
          <a:xfrm>
            <a:off x="790112" y="735498"/>
            <a:ext cx="10892901" cy="1077218"/>
          </a:xfrm>
          <a:prstGeom prst="rect">
            <a:avLst/>
          </a:prstGeom>
        </p:spPr>
        <p:txBody>
          <a:bodyPr wrap="square">
            <a:spAutoFit/>
          </a:bodyPr>
          <a:lstStyle/>
          <a:p>
            <a:r>
              <a:rPr lang="en-US" sz="3200" b="1" dirty="0">
                <a:solidFill>
                  <a:srgbClr val="111111"/>
                </a:solidFill>
                <a:latin typeface="+mj-lt"/>
              </a:rPr>
              <a:t>3. IOT BASED WASTE COLLECTION MONITORING SYSTEM USING SMART PHONES</a:t>
            </a:r>
            <a:endParaRPr lang="en-US" sz="3200" b="1" i="0" dirty="0">
              <a:solidFill>
                <a:srgbClr val="111111"/>
              </a:solidFill>
              <a:effectLst/>
              <a:latin typeface="+mj-lt"/>
            </a:endParaRPr>
          </a:p>
        </p:txBody>
      </p:sp>
    </p:spTree>
    <p:extLst>
      <p:ext uri="{BB962C8B-B14F-4D97-AF65-F5344CB8AC3E}">
        <p14:creationId xmlns:p14="http://schemas.microsoft.com/office/powerpoint/2010/main" val="6051529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5DB32CE-0E1E-4DD5-930B-D63FF079C83E}"/>
              </a:ext>
            </a:extLst>
          </p:cNvPr>
          <p:cNvSpPr/>
          <p:nvPr/>
        </p:nvSpPr>
        <p:spPr>
          <a:xfrm>
            <a:off x="896644" y="1885973"/>
            <a:ext cx="9978501" cy="4431983"/>
          </a:xfrm>
          <a:prstGeom prst="rect">
            <a:avLst/>
          </a:prstGeom>
        </p:spPr>
        <p:txBody>
          <a:bodyPr wrap="square">
            <a:spAutoFit/>
          </a:bodyPr>
          <a:lstStyle/>
          <a:p>
            <a:pPr marL="342900" indent="-342900" algn="just">
              <a:buFont typeface="Wingdings" panose="05000000000000000000" pitchFamily="2" charset="2"/>
              <a:buChar char="Ø"/>
            </a:pPr>
            <a:r>
              <a:rPr lang="en-US" sz="2400" dirty="0">
                <a:solidFill>
                  <a:srgbClr val="000000"/>
                </a:solidFill>
              </a:rPr>
              <a:t>The authors in [3]. In an SGS, battery-based smart garbage bins (SGBs) exchange information with each other using wireless mesh networks, and a router and server collect and analyze the information for service provisioning. Furthermore, the SGS includes various IoT skills considering user convenience and increases the battery lifetime through two types of energy-efficient operations of the SGBs: stand-alone operation and cooperation based operation. The proposed SGS had been functioned as a pilot project in Gangnam district, Seoul, Republic of Korea, for a one-year period. </a:t>
            </a:r>
          </a:p>
          <a:p>
            <a:pPr algn="just"/>
            <a:r>
              <a:rPr lang="en-US" sz="2400" b="1" dirty="0">
                <a:solidFill>
                  <a:srgbClr val="000000"/>
                </a:solidFill>
              </a:rPr>
              <a:t>OUTCOME:</a:t>
            </a:r>
          </a:p>
          <a:p>
            <a:r>
              <a:rPr lang="en-US" sz="2400" dirty="0"/>
              <a:t>Reduction of food waste of about 33%.</a:t>
            </a:r>
          </a:p>
          <a:p>
            <a:r>
              <a:rPr lang="en-US" sz="2400" dirty="0"/>
              <a:t>Improve the efficiency of food waste management.</a:t>
            </a:r>
          </a:p>
          <a:p>
            <a:endParaRPr lang="en-US" dirty="0"/>
          </a:p>
        </p:txBody>
      </p:sp>
      <p:sp>
        <p:nvSpPr>
          <p:cNvPr id="3" name="Rectangle 2">
            <a:extLst>
              <a:ext uri="{FF2B5EF4-FFF2-40B4-BE49-F238E27FC236}">
                <a16:creationId xmlns:a16="http://schemas.microsoft.com/office/drawing/2014/main" id="{06D30F99-A23E-43F7-A3D7-BF58A6EFEB9F}"/>
              </a:ext>
            </a:extLst>
          </p:cNvPr>
          <p:cNvSpPr/>
          <p:nvPr/>
        </p:nvSpPr>
        <p:spPr>
          <a:xfrm>
            <a:off x="692459" y="575699"/>
            <a:ext cx="11043821" cy="1077218"/>
          </a:xfrm>
          <a:prstGeom prst="rect">
            <a:avLst/>
          </a:prstGeom>
        </p:spPr>
        <p:txBody>
          <a:bodyPr wrap="square">
            <a:spAutoFit/>
          </a:bodyPr>
          <a:lstStyle/>
          <a:p>
            <a:r>
              <a:rPr lang="en-US" sz="3200" b="1" dirty="0">
                <a:solidFill>
                  <a:srgbClr val="111111"/>
                </a:solidFill>
                <a:latin typeface="+mj-lt"/>
              </a:rPr>
              <a:t>4. IoT-Based Smart Garbage System for Efficient Food Waste Management</a:t>
            </a:r>
            <a:endParaRPr lang="en-US" sz="3200" b="1" i="0" dirty="0">
              <a:solidFill>
                <a:srgbClr val="111111"/>
              </a:solidFill>
              <a:effectLst/>
              <a:latin typeface="+mj-lt"/>
            </a:endParaRPr>
          </a:p>
        </p:txBody>
      </p:sp>
    </p:spTree>
    <p:extLst>
      <p:ext uri="{BB962C8B-B14F-4D97-AF65-F5344CB8AC3E}">
        <p14:creationId xmlns:p14="http://schemas.microsoft.com/office/powerpoint/2010/main" val="21013062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4CB8AE9-E13E-476C-BDBD-AD409D74986E}"/>
              </a:ext>
            </a:extLst>
          </p:cNvPr>
          <p:cNvSpPr/>
          <p:nvPr/>
        </p:nvSpPr>
        <p:spPr>
          <a:xfrm>
            <a:off x="762378" y="731954"/>
            <a:ext cx="10814104" cy="5940088"/>
          </a:xfrm>
          <a:prstGeom prst="rect">
            <a:avLst/>
          </a:prstGeom>
        </p:spPr>
        <p:txBody>
          <a:bodyPr wrap="square">
            <a:spAutoFit/>
          </a:bodyPr>
          <a:lstStyle/>
          <a:p>
            <a:pPr algn="ctr"/>
            <a:r>
              <a:rPr lang="en-US" sz="3200" b="1" dirty="0"/>
              <a:t>PROPOSED SYSTEM</a:t>
            </a:r>
          </a:p>
          <a:p>
            <a:endParaRPr lang="en-US" sz="3200" b="1" dirty="0"/>
          </a:p>
          <a:p>
            <a:pPr marL="514350" indent="-514350">
              <a:buFont typeface="+mj-lt"/>
              <a:buAutoNum type="arabicPeriod"/>
            </a:pPr>
            <a:r>
              <a:rPr lang="en-US" sz="2800" b="1" dirty="0"/>
              <a:t>Intelligent part of Dustbin</a:t>
            </a:r>
          </a:p>
          <a:p>
            <a:endParaRPr lang="en-US" sz="3200" b="1" dirty="0"/>
          </a:p>
          <a:p>
            <a:pPr marL="457200" indent="-457200">
              <a:lnSpc>
                <a:spcPct val="150000"/>
              </a:lnSpc>
              <a:buFont typeface="Wingdings" panose="05000000000000000000" pitchFamily="2" charset="2"/>
              <a:buChar char="Ø"/>
            </a:pPr>
            <a:r>
              <a:rPr lang="en-US" sz="2400" dirty="0"/>
              <a:t>In this system there are two section for collecting waste i.e. metallic and non-metallic</a:t>
            </a:r>
          </a:p>
          <a:p>
            <a:pPr marL="457200" indent="-457200">
              <a:lnSpc>
                <a:spcPct val="150000"/>
              </a:lnSpc>
              <a:buFont typeface="Wingdings" panose="05000000000000000000" pitchFamily="2" charset="2"/>
              <a:buChar char="Ø"/>
            </a:pPr>
            <a:r>
              <a:rPr lang="en-US" sz="2400" dirty="0"/>
              <a:t>People easily dump the waste, the Inductive sensor segregate the metallic and non-metallic waste.</a:t>
            </a:r>
          </a:p>
          <a:p>
            <a:pPr marL="457200" indent="-457200">
              <a:lnSpc>
                <a:spcPct val="150000"/>
              </a:lnSpc>
              <a:buFont typeface="Wingdings" panose="05000000000000000000" pitchFamily="2" charset="2"/>
              <a:buChar char="Ø"/>
            </a:pPr>
            <a:r>
              <a:rPr lang="en-US" sz="2400" dirty="0"/>
              <a:t>If the garbage bin is 75% full then a warning message is sent to officials to vacate it.</a:t>
            </a:r>
          </a:p>
          <a:p>
            <a:pPr marL="457200" indent="-457200">
              <a:lnSpc>
                <a:spcPct val="150000"/>
              </a:lnSpc>
              <a:buFont typeface="Wingdings" panose="05000000000000000000" pitchFamily="2" charset="2"/>
              <a:buChar char="Ø"/>
            </a:pPr>
            <a:r>
              <a:rPr lang="en-US" sz="2400" dirty="0"/>
              <a:t>Message is received on the Blynk mobile application.</a:t>
            </a:r>
          </a:p>
          <a:p>
            <a:endParaRPr lang="en-US" sz="2400" dirty="0"/>
          </a:p>
          <a:p>
            <a:r>
              <a:rPr lang="en-US" sz="2400" dirty="0"/>
              <a:t>.</a:t>
            </a:r>
          </a:p>
          <a:p>
            <a:endParaRPr lang="en-US" sz="2400" dirty="0"/>
          </a:p>
        </p:txBody>
      </p:sp>
    </p:spTree>
    <p:extLst>
      <p:ext uri="{BB962C8B-B14F-4D97-AF65-F5344CB8AC3E}">
        <p14:creationId xmlns:p14="http://schemas.microsoft.com/office/powerpoint/2010/main" val="2749404113"/>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Organic</Template>
  <TotalTime>1521</TotalTime>
  <Words>2094</Words>
  <Application>Microsoft Office PowerPoint</Application>
  <PresentationFormat>Widescreen</PresentationFormat>
  <Paragraphs>226</Paragraphs>
  <Slides>34</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34</vt:i4>
      </vt:variant>
    </vt:vector>
  </HeadingPairs>
  <TitlesOfParts>
    <vt:vector size="41" baseType="lpstr">
      <vt:lpstr>Arial</vt:lpstr>
      <vt:lpstr>Calibri</vt:lpstr>
      <vt:lpstr>ff3</vt:lpstr>
      <vt:lpstr>Garamond</vt:lpstr>
      <vt:lpstr>Times New Roman</vt:lpstr>
      <vt:lpstr>Wingdings</vt:lpstr>
      <vt:lpstr>Organic</vt:lpstr>
      <vt:lpstr>Final Year Project Presentation on Reward Based Intelligent  Garbage System</vt:lpstr>
      <vt:lpstr>OUTLINE</vt:lpstr>
      <vt:lpstr>PROJECT OBJECTIVE </vt:lpstr>
      <vt:lpstr>MOTIVATION</vt:lpstr>
      <vt:lpstr>PowerPoint Presentation</vt:lpstr>
      <vt:lpstr>PowerPoint Presentation</vt:lpstr>
      <vt:lpstr>PowerPoint Presentation</vt:lpstr>
      <vt:lpstr>PowerPoint Presentation</vt:lpstr>
      <vt:lpstr>PowerPoint Presentation</vt:lpstr>
      <vt:lpstr>PowerPoint Presentation</vt:lpstr>
      <vt:lpstr>BLOCK DIAGRAM</vt:lpstr>
      <vt:lpstr>PowerPoint Presentation</vt:lpstr>
      <vt:lpstr>FEATURE OF PROJECT</vt:lpstr>
      <vt:lpstr>PROJECT PART</vt:lpstr>
      <vt:lpstr>HARDWARE PART</vt:lpstr>
      <vt:lpstr>ARDUINO UNO</vt:lpstr>
      <vt:lpstr>PowerPoint Presentation</vt:lpstr>
      <vt:lpstr>LCD</vt:lpstr>
      <vt:lpstr>SERVO MOTOR</vt:lpstr>
      <vt:lpstr>ULTRASONIC SENSOR</vt:lpstr>
      <vt:lpstr>INDUCTIVE PROXIMITY SENSOR</vt:lpstr>
      <vt:lpstr>WiFi Module - ESP8266</vt:lpstr>
      <vt:lpstr>RF-ID READER AND TAGS</vt:lpstr>
      <vt:lpstr>WEB PART</vt:lpstr>
      <vt:lpstr>PowerPoint Presentation</vt:lpstr>
      <vt:lpstr>CIRCUIT DIAGRAM</vt:lpstr>
      <vt:lpstr>PowerPoint Presentation</vt:lpstr>
      <vt:lpstr>PowerPoint Presentation</vt:lpstr>
      <vt:lpstr>COST ANALYSIS</vt:lpstr>
      <vt:lpstr>CONCLUSION</vt:lpstr>
      <vt:lpstr>PowerPoint Presentation</vt:lpstr>
      <vt:lpstr>SOME LIMITATIONS OF THIS PROJECT</vt:lpstr>
      <vt:lpstr>PowerPoint Presentation</vt:lpstr>
      <vt:lpstr>Thanks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Final Year Project Presentation on Reward Based Intelligent  Garbage System</dc:title>
  <dc:creator>Vinu</dc:creator>
  <cp:lastModifiedBy>ABHISHEK NIGAM</cp:lastModifiedBy>
  <cp:revision>127</cp:revision>
  <dcterms:created xsi:type="dcterms:W3CDTF">2020-11-04T19:29:02Z</dcterms:created>
  <dcterms:modified xsi:type="dcterms:W3CDTF">2021-07-01T07:09:07Z</dcterms:modified>
</cp:coreProperties>
</file>